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29"/>
  </p:notesMasterIdLst>
  <p:sldIdLst>
    <p:sldId id="256" r:id="rId6"/>
    <p:sldId id="330" r:id="rId7"/>
    <p:sldId id="270" r:id="rId8"/>
    <p:sldId id="332" r:id="rId9"/>
    <p:sldId id="272" r:id="rId10"/>
    <p:sldId id="274" r:id="rId11"/>
    <p:sldId id="333" r:id="rId12"/>
    <p:sldId id="334" r:id="rId13"/>
    <p:sldId id="288" r:id="rId14"/>
    <p:sldId id="336" r:id="rId15"/>
    <p:sldId id="339" r:id="rId16"/>
    <p:sldId id="351" r:id="rId17"/>
    <p:sldId id="350" r:id="rId18"/>
    <p:sldId id="352" r:id="rId19"/>
    <p:sldId id="338" r:id="rId20"/>
    <p:sldId id="337" r:id="rId21"/>
    <p:sldId id="346" r:id="rId22"/>
    <p:sldId id="358" r:id="rId23"/>
    <p:sldId id="357" r:id="rId24"/>
    <p:sldId id="347" r:id="rId25"/>
    <p:sldId id="348" r:id="rId26"/>
    <p:sldId id="353" r:id="rId27"/>
    <p:sldId id="33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n, Lu (CTR) - REE-NASS, Washington, DC" initials="CL(RNWD" lastIdx="3" clrIdx="0">
    <p:extLst>
      <p:ext uri="{19B8F6BF-5375-455C-9EA6-DF929625EA0E}">
        <p15:presenceInfo xmlns:p15="http://schemas.microsoft.com/office/powerpoint/2012/main" userId="S::Lu.Chen@usda.gov::c3d67196-35f8-4569-b5dc-f361335e94d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0" d="100"/>
          <a:sy n="90" d="100"/>
        </p:scale>
        <p:origin x="432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commentAuthors" Target="commentAuthors.xml"/><Relationship Id="rId8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400.png>
</file>

<file path=ppt/media/image5.png>
</file>

<file path=ppt/media/image50.png>
</file>

<file path=ppt/media/image500.png>
</file>

<file path=ppt/media/image6.png>
</file>

<file path=ppt/media/image600.png>
</file>

<file path=ppt/media/image7.png>
</file>

<file path=ppt/media/image700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7940F-60C9-42EC-AFCC-932DE55C61AF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02CE73-B5B1-497E-8926-6E94F846F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205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6DFD9DB-8EBA-42BE-A709-DBA74C0A1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6278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0CFD4-0463-4B1C-A1CF-91623534597B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795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5348-06C4-46FD-B655-0F4892D071A0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817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E128F-2E62-4817-9E12-1BE1528D3726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614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0A1B7-B7A2-47BC-BC30-58E217DE9000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052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D304-1BAF-4D14-9F09-A621981C81CE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77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D2FD-EAE2-4295-B389-17560639A003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898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DAC51-42E1-48A0-9476-50B0B0C1F821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776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6D5C-9A9D-4893-9FD7-B9080391ECE7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276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DABB-0E01-478C-9EC4-23A212915ED9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303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8EC0C-33B1-41C2-B7EF-ED68205FB1C0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597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BEACE-4EE9-4F08-AF52-3907D99B9D4B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445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FABAB-3BE6-4E5C-9CEB-F92E6722FCE5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C584B-4FDB-4F44-A6C4-1975659C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57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audio" Target="../media/media16.m4a"/><Relationship Id="rId7" Type="http://schemas.openxmlformats.org/officeDocument/2006/relationships/package" Target="../embeddings/Microsoft_Word_Document.docx"/><Relationship Id="rId2" Type="http://schemas.microsoft.com/office/2007/relationships/media" Target="../media/media16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16.png"/><Relationship Id="rId5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7.m4a"/><Relationship Id="rId7" Type="http://schemas.openxmlformats.org/officeDocument/2006/relationships/image" Target="../media/image7.emf"/><Relationship Id="rId2" Type="http://schemas.microsoft.com/office/2007/relationships/media" Target="../media/media17.m4a"/><Relationship Id="rId1" Type="http://schemas.openxmlformats.org/officeDocument/2006/relationships/vmlDrawing" Target="../drawings/vmlDrawing2.vml"/><Relationship Id="rId6" Type="http://schemas.openxmlformats.org/officeDocument/2006/relationships/package" Target="../embeddings/Microsoft_Excel_Worksheet.xlsx"/><Relationship Id="rId5" Type="http://schemas.openxmlformats.org/officeDocument/2006/relationships/image" Target="../media/image1.jpg"/><Relationship Id="rId4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00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400.png"/><Relationship Id="rId5" Type="http://schemas.openxmlformats.org/officeDocument/2006/relationships/image" Target="../media/image15.png"/><Relationship Id="rId10" Type="http://schemas.openxmlformats.org/officeDocument/2006/relationships/image" Target="../media/image2.png"/><Relationship Id="rId4" Type="http://schemas.openxmlformats.org/officeDocument/2006/relationships/image" Target="../media/image1.jpg"/><Relationship Id="rId9" Type="http://schemas.openxmlformats.org/officeDocument/2006/relationships/image" Target="../media/image70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8.png"/><Relationship Id="rId5" Type="http://schemas.openxmlformats.org/officeDocument/2006/relationships/image" Target="../media/image19.png"/><Relationship Id="rId4" Type="http://schemas.openxmlformats.org/officeDocument/2006/relationships/image" Target="../media/image1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2.png"/><Relationship Id="rId5" Type="http://schemas.openxmlformats.org/officeDocument/2006/relationships/image" Target="../media/image20.png"/><Relationship Id="rId4" Type="http://schemas.openxmlformats.org/officeDocument/2006/relationships/image" Target="../media/image1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0.png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781226" y="5934670"/>
            <a:ext cx="6501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>
                <a:solidFill>
                  <a:srgbClr val="C00000"/>
                </a:solidFill>
              </a:rPr>
              <a:t>Disclaimer: The findings and conclusions of this presentation are those of the authors and should not be construed to represent any official USDA or U.S. Government determination or policy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FB9BED6-D4FD-4F35-9573-43DC03E10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0727"/>
            <a:ext cx="9144000" cy="1239473"/>
          </a:xfrm>
        </p:spPr>
        <p:txBody>
          <a:bodyPr>
            <a:noAutofit/>
          </a:bodyPr>
          <a:lstStyle/>
          <a:p>
            <a:r>
              <a:rPr lang="en-US" sz="4400" b="1" dirty="0"/>
              <a:t>Sampling and Estimation for Multipurpose Surveys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B2625BA0-0451-413E-BB9C-5A2887C66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04467"/>
            <a:ext cx="9144000" cy="3924193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sz="26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Yang Cheng</a:t>
            </a:r>
            <a:r>
              <a:rPr lang="en-US" sz="2600" b="1" baseline="300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600" b="1" dirty="0">
                <a:latin typeface="+mj-lt"/>
              </a:rPr>
              <a:t>, </a:t>
            </a:r>
            <a:r>
              <a:rPr lang="en-US" sz="2600" b="1" dirty="0">
                <a:latin typeface="+mj-lt"/>
                <a:cs typeface="Times New Roman" panose="02020603050405020304" pitchFamily="18" charset="0"/>
              </a:rPr>
              <a:t>Eric </a:t>
            </a:r>
            <a:r>
              <a:rPr lang="en-US" sz="26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Slud</a:t>
            </a:r>
            <a:r>
              <a:rPr lang="en-US" sz="2600" b="1" baseline="300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600" b="1" dirty="0">
                <a:effectLst/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Jeff Bailey</a:t>
            </a:r>
            <a:r>
              <a:rPr lang="en-US" sz="2600" b="1" baseline="30000" dirty="0">
                <a:effectLst/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2600" b="1" dirty="0">
                <a:latin typeface="+mj-lt"/>
              </a:rPr>
              <a:t>, and Lu Chen</a:t>
            </a:r>
            <a:r>
              <a:rPr lang="en-US" sz="2600" b="1" baseline="30000" dirty="0">
                <a:latin typeface="+mj-lt"/>
              </a:rPr>
              <a:t>1,3</a:t>
            </a:r>
          </a:p>
          <a:p>
            <a:pPr algn="l"/>
            <a:endParaRPr lang="en-US" sz="2000" b="1" baseline="30000" dirty="0"/>
          </a:p>
          <a:p>
            <a:pPr algn="l"/>
            <a:endParaRPr lang="en-US" sz="2000" b="1" baseline="30000" dirty="0"/>
          </a:p>
          <a:p>
            <a:pPr algn="l"/>
            <a:r>
              <a:rPr lang="en-US" sz="2000" b="1" baseline="30000" dirty="0"/>
              <a:t>		</a:t>
            </a:r>
            <a:r>
              <a:rPr lang="en-US" sz="2600" baseline="30000" dirty="0"/>
              <a:t>1. National Agricultural Statistics Service</a:t>
            </a:r>
          </a:p>
          <a:p>
            <a:pPr algn="l"/>
            <a:r>
              <a:rPr lang="en-US" sz="2600" baseline="30000" dirty="0"/>
              <a:t>		2. University of Maryland and U.S. Census Bureau</a:t>
            </a:r>
          </a:p>
          <a:p>
            <a:pPr algn="l"/>
            <a:r>
              <a:rPr lang="en-US" sz="2600" baseline="30000" dirty="0"/>
              <a:t>		3. National Institute of Statistical Sciences</a:t>
            </a:r>
          </a:p>
          <a:p>
            <a:pPr algn="l"/>
            <a:endParaRPr lang="en-US" sz="2000" b="1" baseline="30000" dirty="0"/>
          </a:p>
          <a:p>
            <a:pPr algn="l"/>
            <a:endParaRPr lang="en-US" sz="2000" b="1" baseline="30000" dirty="0"/>
          </a:p>
          <a:p>
            <a:r>
              <a:rPr lang="en-US" sz="1800" b="1" dirty="0"/>
              <a:t>Tuesday, November 2, 2021</a:t>
            </a:r>
          </a:p>
          <a:p>
            <a:r>
              <a:rPr lang="en-US" sz="1800" b="1" dirty="0"/>
              <a:t>Federal Committee on Statistical Methodology 2021 Research and Policy Conference</a:t>
            </a:r>
          </a:p>
          <a:p>
            <a:pPr lvl="3"/>
            <a:endParaRPr lang="en-US" sz="1800" dirty="0"/>
          </a:p>
          <a:p>
            <a:endParaRPr lang="en-US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151A99-FB8B-41BB-8BC5-03D7ADED6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1</a:t>
            </a:fld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0CA0BF7-BCC5-4629-B6DA-5CB61141D2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40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36"/>
    </mc:Choice>
    <mc:Fallback>
      <p:transition spd="slow" advTm="16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60350"/>
            <a:ext cx="10515600" cy="941129"/>
          </a:xfrm>
        </p:spPr>
        <p:txBody>
          <a:bodyPr/>
          <a:lstStyle/>
          <a:p>
            <a:r>
              <a:rPr lang="en-US" b="1" dirty="0"/>
              <a:t>Alternative approaches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4724F6-4BA0-41ED-AE65-769832F8E8F0}"/>
              </a:ext>
            </a:extLst>
          </p:cNvPr>
          <p:cNvSpPr txBox="1"/>
          <p:nvPr/>
        </p:nvSpPr>
        <p:spPr>
          <a:xfrm>
            <a:off x="838199" y="1446028"/>
            <a:ext cx="10325987" cy="3451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solidFill>
                  <a:prstClr val="black"/>
                </a:solidFill>
                <a:ea typeface="DengXian" panose="02010600030101010101" pitchFamily="2" charset="-122"/>
              </a:rPr>
              <a:t>This type of special multiple-purposes survey is a difficult problem. Other approaches can be explored as follows:</a:t>
            </a:r>
            <a:endParaRPr lang="en-US" sz="2800" dirty="0">
              <a:solidFill>
                <a:prstClr val="black"/>
              </a:solidFill>
              <a:ea typeface="Calibri" panose="020F0502020204030204" pitchFamily="34" charset="0"/>
            </a:endParaRPr>
          </a:p>
          <a:p>
            <a:pPr marL="228600" lvl="0" indent="-228600">
              <a:lnSpc>
                <a:spcPct val="107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  <a:ea typeface="DengXian" panose="02010600030101010101" pitchFamily="2" charset="-122"/>
              </a:rPr>
              <a:t>Multiple frames</a:t>
            </a:r>
            <a:endParaRPr lang="en-US" sz="2800" dirty="0">
              <a:solidFill>
                <a:prstClr val="black"/>
              </a:solidFill>
            </a:endParaRPr>
          </a:p>
          <a:p>
            <a:pPr marL="228600" lvl="0" indent="-228600">
              <a:lnSpc>
                <a:spcPct val="107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  <a:ea typeface="DengXian" panose="02010600030101010101" pitchFamily="2" charset="-122"/>
              </a:rPr>
              <a:t>Multivariate stratification method </a:t>
            </a:r>
            <a:endParaRPr lang="en-US" sz="2800" dirty="0">
              <a:solidFill>
                <a:prstClr val="black"/>
              </a:solidFill>
            </a:endParaRPr>
          </a:p>
          <a:p>
            <a:pPr marL="228600" lvl="0" indent="-228600">
              <a:lnSpc>
                <a:spcPct val="107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  <a:ea typeface="DengXian" panose="02010600030101010101" pitchFamily="2" charset="-122"/>
              </a:rPr>
              <a:t>Prioritized stratification method</a:t>
            </a:r>
            <a:endParaRPr lang="en-US" sz="2800" dirty="0">
              <a:solidFill>
                <a:prstClr val="black"/>
              </a:solidFill>
            </a:endParaRPr>
          </a:p>
          <a:p>
            <a:pPr marL="228600" lvl="0" indent="-228600">
              <a:lnSpc>
                <a:spcPct val="107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  <a:ea typeface="DengXian" panose="02010600030101010101" pitchFamily="2" charset="-122"/>
              </a:rPr>
              <a:t>Two-phase sampling design</a:t>
            </a:r>
            <a:endParaRPr lang="en-US" sz="2800" dirty="0">
              <a:solidFill>
                <a:prstClr val="black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43CA2D6-553A-4F85-9E2E-2906A7ACD4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195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43"/>
    </mc:Choice>
    <mc:Fallback>
      <p:transition spd="slow" advTm="15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690" y="2306"/>
            <a:ext cx="11098619" cy="1209806"/>
          </a:xfrm>
        </p:spPr>
        <p:txBody>
          <a:bodyPr>
            <a:noAutofit/>
          </a:bodyPr>
          <a:lstStyle/>
          <a:p>
            <a:pPr marL="0" marR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ea typeface="Calibri" panose="020F0502020204030204" pitchFamily="34" charset="0"/>
              </a:rPr>
              <a:t>Inclusion Probabilities in a Dual-Frames Setting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874D95D-79F7-4C01-95EE-02BE8DB0D6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36182" y="1294900"/>
                <a:ext cx="10717618" cy="4615842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05000"/>
                  </a:lnSpc>
                  <a:spcBef>
                    <a:spcPts val="0"/>
                  </a:spcBef>
                  <a:tabLst>
                    <a:tab pos="457200" algn="l"/>
                  </a:tabLst>
                </a:pPr>
                <a:r>
                  <a:rPr lang="en-US" dirty="0">
                    <a:solidFill>
                      <a:srgbClr val="000000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000000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000000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are overlapping,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𝑈</m:t>
                    </m:r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Calibri" panose="020F0502020204030204" pitchFamily="34" charset="0"/>
                      </a:rPr>
                      <m:t>∪</m:t>
                    </m:r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000000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>
                    <a:solidFill>
                      <a:srgbClr val="000000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is the population for the study.  </a:t>
                </a:r>
                <a:r>
                  <a:rPr lang="en-US" dirty="0">
                    <a:ea typeface="Calibri" panose="020F0502020204030204" pitchFamily="34" charset="0"/>
                  </a:rPr>
                  <a:t>  </a:t>
                </a: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dirty="0">
                    <a:ea typeface="Calibri" panose="020F0502020204030204" pitchFamily="34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𝑈</m:t>
                    </m:r>
                  </m:oMath>
                </a14:m>
                <a:r>
                  <a:rPr lang="en-US" dirty="0">
                    <a:ea typeface="Calibri" panose="020F0502020204030204" pitchFamily="34" charset="0"/>
                  </a:rPr>
                  <a:t> and for </a:t>
                </a:r>
                <a:r>
                  <a:rPr lang="en-US" i="1" dirty="0">
                    <a:ea typeface="Calibri" panose="020F0502020204030204" pitchFamily="34" charset="0"/>
                  </a:rPr>
                  <a:t>k = </a:t>
                </a:r>
                <a:r>
                  <a:rPr lang="en-US" dirty="0">
                    <a:ea typeface="Calibri" panose="020F0502020204030204" pitchFamily="34" charset="0"/>
                  </a:rPr>
                  <a:t>1, 2,  samples drawn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>
                    <a:ea typeface="Times New Roman" panose="02020603050405020304" pitchFamily="18" charset="0"/>
                  </a:rPr>
                  <a:t> is denoted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>
                    <a:ea typeface="Times New Roman" panose="02020603050405020304" pitchFamily="18" charset="0"/>
                  </a:rPr>
                  <a:t>. The inclusion probabilities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>
                    <a:ea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∩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ea typeface="Times New Roman" panose="02020603050405020304" pitchFamily="18" charset="0"/>
                  </a:rPr>
                  <a:t> are defined as follows:</a:t>
                </a:r>
                <a:endParaRPr lang="en-US" dirty="0">
                  <a:ea typeface="Calibri" panose="020F0502020204030204" pitchFamily="34" charset="0"/>
                </a:endParaRPr>
              </a:p>
              <a:p>
                <a:pPr marL="0" marR="0" indent="0" algn="ctr">
                  <a:lnSpc>
                    <a:spcPct val="10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≡</m:t>
                    </m:r>
                    <m:r>
                      <a:rPr lang="en-US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ea typeface="Times New Roman" panose="02020603050405020304" pitchFamily="18" charset="0"/>
                  </a:rPr>
                  <a:t>  and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1,2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≡</m:t>
                    </m:r>
                    <m:r>
                      <a:rPr lang="en-US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∩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ea typeface="Times New Roman" panose="02020603050405020304" pitchFamily="18" charset="0"/>
                  </a:rPr>
                  <a:t>.</a:t>
                </a: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>
                    <a:ea typeface="Times New Roman" panose="02020603050405020304" pitchFamily="18" charset="0"/>
                  </a:rPr>
                  <a:t> </a:t>
                </a:r>
                <a:r>
                  <a:rPr lang="en-US" dirty="0">
                    <a:ea typeface="Calibri" panose="020F0502020204030204" pitchFamily="34" charset="0"/>
                  </a:rPr>
                  <a:t>are drawn dependently because they share the same random number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. </a:t>
                </a:r>
                <a:r>
                  <a:rPr lang="en-US" dirty="0">
                    <a:ea typeface="Calibri" panose="020F0502020204030204" pitchFamily="34" charset="0"/>
                  </a:rPr>
                  <a:t>For all possible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∪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ea typeface="Times New Roman" panose="02020603050405020304" pitchFamily="18" charset="0"/>
                  </a:rPr>
                  <a:t>,</a:t>
                </a:r>
                <a14:m>
                  <m:oMath xmlns:m="http://schemas.openxmlformats.org/officeDocument/2006/math">
                    <m:r>
                      <a:rPr lang="en-US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     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</m:d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max</m:t>
                    </m:r>
                    <m:d>
                      <m:dPr>
                        <m:begChr m:val="{"/>
                        <m:endChr m:val="}"/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>
                  <a:ea typeface="Times New Roman" panose="02020603050405020304" pitchFamily="18" charset="0"/>
                </a:endParaRP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endParaRPr lang="en-US" dirty="0">
                  <a:ea typeface="Calibri" panose="020F0502020204030204" pitchFamily="34" charset="0"/>
                </a:endParaRP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endParaRPr lang="en-US" sz="2600" dirty="0"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874D95D-79F7-4C01-95EE-02BE8DB0D6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6182" y="1294900"/>
                <a:ext cx="10717618" cy="4615842"/>
              </a:xfrm>
              <a:blipFill>
                <a:blip r:embed="rId5"/>
                <a:stretch>
                  <a:fillRect l="-1023" t="-11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E88495E-B34E-45ED-A45E-CD43C3C2BD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127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60"/>
    </mc:Choice>
    <mc:Fallback>
      <p:transition spd="slow" advTm="23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61289"/>
            <a:ext cx="10515600" cy="941129"/>
          </a:xfrm>
        </p:spPr>
        <p:txBody>
          <a:bodyPr/>
          <a:lstStyle/>
          <a:p>
            <a:r>
              <a:rPr lang="en-US" b="1" dirty="0"/>
              <a:t>MPPS estimates and variance estimator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24F6-4BA0-41ED-AE65-769832F8E8F0}"/>
                  </a:ext>
                </a:extLst>
              </p:cNvPr>
              <p:cNvSpPr txBox="1"/>
              <p:nvPr/>
            </p:nvSpPr>
            <p:spPr>
              <a:xfrm>
                <a:off x="838199" y="1141580"/>
                <a:ext cx="10325987" cy="4707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15000"/>
                  </a:lnSpc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en-US" sz="2800" dirty="0">
                    <a:ea typeface="Times New Roman" panose="02020603050405020304" pitchFamily="18" charset="0"/>
                  </a:rPr>
                  <a:t>Since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𝑖𝑖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𝑓𝑜𝑟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≠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</m:t>
                    </m:r>
                  </m:oMath>
                </a14:m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𝑖𝑖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n-US" sz="2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en-US" sz="2800" dirty="0">
                    <a:solidFill>
                      <a:srgbClr val="000000"/>
                    </a:solidFill>
                  </a:rPr>
                  <a:t>-estimator of population total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sz="28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sub>
                      <m:sup/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𝑘𝑖</m:t>
                            </m:r>
                          </m:sub>
                        </m:sSub>
                      </m:e>
                    </m:nary>
                    <m:r>
                      <a:rPr lang="en-US" sz="28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800" dirty="0">
                    <a:solidFill>
                      <a:srgbClr val="000000"/>
                    </a:solidFill>
                  </a:rPr>
                  <a:t>is</a:t>
                </a:r>
                <a:endParaRPr lang="en-US" sz="2800" dirty="0"/>
              </a:p>
              <a:p>
                <a:pPr algn="ctr">
                  <a:lnSpc>
                    <a:spcPct val="115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sz="28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sub>
                      <m:sup/>
                      <m:e>
                        <m:f>
                          <m:fPr>
                            <m:type m:val="lin"/>
                            <m:ctrlP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  <m:r>
                                  <a:rPr lang="en-US" sz="28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nary>
                  </m:oMath>
                </a14:m>
                <a:endParaRPr lang="en-US" sz="2800" dirty="0">
                  <a:ea typeface="Calibri" panose="020F0502020204030204" pitchFamily="34" charset="0"/>
                </a:endParaRPr>
              </a:p>
              <a:p>
                <a:pPr marL="342900" indent="-34290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8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an unbiased estimator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8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342900" indent="-34290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sz="28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The true variance is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sub>
                      <m:sup/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nary>
                    <m:sSubSup>
                      <m:sSubSup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sz="28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sz="2800" dirty="0"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342900" indent="-342900">
                  <a:lnSpc>
                    <a:spcPct val="115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 unbiased variance estimator is</a:t>
                </a:r>
                <a:endParaRPr lang="en-US" sz="2800" dirty="0"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𝑉</m:t>
                          </m:r>
                        </m:e>
                      </m:acc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𝑌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</m:sub>
                        <m:sup/>
                        <m:e>
                          <m:f>
                            <m:fPr>
                              <m:ctrlP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en-US" sz="2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den>
                          </m:f>
                        </m:e>
                      </m:nary>
                      <m:sSubSup>
                        <m:sSubSupPr>
                          <m:ctrlP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  <m:r>
                            <a:rPr lang="en-US" sz="28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2800" dirty="0"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24F6-4BA0-41ED-AE65-769832F8E8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1141580"/>
                <a:ext cx="10325987" cy="4707443"/>
              </a:xfrm>
              <a:prstGeom prst="rect">
                <a:avLst/>
              </a:prstGeom>
              <a:blipFill>
                <a:blip r:embed="rId5"/>
                <a:stretch>
                  <a:fillRect l="-10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805DA36-4E0F-444F-8399-74F7A37C35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394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16"/>
    </mc:Choice>
    <mc:Fallback>
      <p:transition spd="slow" advTm="54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260" y="-120545"/>
            <a:ext cx="10515600" cy="941129"/>
          </a:xfrm>
        </p:spPr>
        <p:txBody>
          <a:bodyPr/>
          <a:lstStyle/>
          <a:p>
            <a:r>
              <a:rPr lang="en-US" b="1" dirty="0"/>
              <a:t>Delete-A-Group Jackknife (DAGJK) method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24F6-4BA0-41ED-AE65-769832F8E8F0}"/>
                  </a:ext>
                </a:extLst>
              </p:cNvPr>
              <p:cNvSpPr txBox="1"/>
              <p:nvPr/>
            </p:nvSpPr>
            <p:spPr>
              <a:xfrm>
                <a:off x="620232" y="846751"/>
                <a:ext cx="10951535" cy="5168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sz="22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DAGJK is used for many surveys at NASS more than 20 years and is a variance technique which is combining ideas from random group and the Jackknife methods. </a:t>
                </a:r>
              </a:p>
              <a:p>
                <a:pPr marL="342900" indent="-34290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sz="22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Let design weight for </a:t>
                </a:r>
                <a14:m>
                  <m:oMath xmlns:m="http://schemas.openxmlformats.org/officeDocument/2006/math">
                    <m:r>
                      <a:rPr lang="en-US" sz="22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2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∈</m:t>
                    </m:r>
                    <m:r>
                      <a:rPr lang="en-US" sz="22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𝑈</m:t>
                    </m:r>
                  </m:oMath>
                </a14:m>
                <a:r>
                  <a:rPr lang="en-US" sz="2200" dirty="0">
                    <a:solidFill>
                      <a:prstClr val="black"/>
                    </a:solidFill>
                    <a:ea typeface="Calibri" panose="020F0502020204030204" pitchFamily="34" charset="0"/>
                  </a:rPr>
                  <a:t> </a:t>
                </a:r>
                <a:r>
                  <a:rPr lang="en-US" sz="22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be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2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342900" indent="-34290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sz="22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∈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𝑆</m:t>
                    </m:r>
                  </m:oMath>
                </a14:m>
                <a:r>
                  <a:rPr lang="en-US" sz="22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divide sample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𝑆</m:t>
                    </m:r>
                  </m:oMath>
                </a14:m>
                <a:r>
                  <a:rPr lang="en-US" sz="22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into </a:t>
                </a:r>
                <a:r>
                  <a:rPr lang="en-US" sz="2200" i="1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R</a:t>
                </a:r>
                <a:r>
                  <a:rPr lang="en-US" sz="22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group, delete one group at a time from the sample, delete-a-group weight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𝑟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𝑅</m:t>
                        </m:r>
                      </m:num>
                      <m:den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den>
                    </m:f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the replicate-</a:t>
                </a:r>
                <a:r>
                  <a:rPr lang="en-US" sz="2200" i="1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r</a:t>
                </a:r>
                <a:r>
                  <a:rPr lang="en-US" sz="22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en-US" sz="2200" i="1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r = 1, …, R</a:t>
                </a:r>
                <a:r>
                  <a:rPr lang="en-US" sz="22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 estimate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𝑟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200" b="0" i="1" smtClea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sub>
                        </m:sSub>
                      </m:sub>
                      <m:sup/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𝑘𝑖</m:t>
                            </m:r>
                          </m:sub>
                        </m:sSub>
                      </m:e>
                    </m:nary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∗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𝑟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</m:sub>
                    </m:sSub>
                  </m:oMath>
                </a14:m>
                <a:r>
                  <a:rPr lang="en-US" sz="22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 The DAGJK variance estimator is </a:t>
                </a:r>
                <a:endParaRPr lang="en-US" sz="2200" dirty="0"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𝑉</m:t>
                              </m:r>
                            </m:e>
                          </m:acc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𝐷𝐴𝐺𝐽𝐾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𝑅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en-US" sz="2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/>
                            </m:rPr>
                            <a:rPr lang="en-US" sz="22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𝑟</m:t>
                          </m:r>
                          <m:r>
                            <a:rPr lang="en-US" sz="2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𝑅</m:t>
                          </m:r>
                        </m:sup>
                        <m:e>
                          <m:sSup>
                            <m:sSupPr>
                              <m:ctrlP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200" i="1"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200" i="1"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sz="2200" b="0" i="1" smtClean="0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𝑟</m:t>
                                      </m:r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sub>
                                  </m:s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200" i="1"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200" i="1"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200" dirty="0"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</a:pPr>
                <a:r>
                  <a:rPr lang="en-US" sz="2200" dirty="0">
                    <a:ea typeface="Calibri" panose="020F0502020204030204" pitchFamily="34" charset="0"/>
                  </a:rPr>
                  <a:t>Note that we need to find good sort variables to have all random groups similar. </a:t>
                </a:r>
                <a:r>
                  <a:rPr lang="en-US" sz="22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If the balancing is done at the overall-frame level, the random groups within the separate (smaller) frames will be very unbalanced.</a:t>
                </a:r>
                <a:endParaRPr lang="en-US" sz="22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24F6-4BA0-41ED-AE65-769832F8E8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0232" y="846751"/>
                <a:ext cx="10951535" cy="5168210"/>
              </a:xfrm>
              <a:prstGeom prst="rect">
                <a:avLst/>
              </a:prstGeom>
              <a:blipFill>
                <a:blip r:embed="rId5"/>
                <a:stretch>
                  <a:fillRect l="-724" t="-708" r="-501" b="-14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EF79F78-E2E6-441C-8F22-23A0C5977A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142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528"/>
    </mc:Choice>
    <mc:Fallback>
      <p:transition spd="slow" advTm="103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721093"/>
          </a:xfrm>
        </p:spPr>
        <p:txBody>
          <a:bodyPr>
            <a:noAutofit/>
          </a:bodyPr>
          <a:lstStyle/>
          <a:p>
            <a:pPr marL="0" marR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ea typeface="Calibri" panose="020F0502020204030204" pitchFamily="34" charset="0"/>
              </a:rPr>
              <a:t>Variance for a Multiple-Frames Setting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5019419-2AE6-484E-A68C-323E24C5C45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871683"/>
                <a:ext cx="10515600" cy="5284568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𝑆</m:t>
                    </m:r>
                    <m:r>
                      <a:rPr lang="en-US" sz="2400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⋃"/>
                        <m:limLoc m:val="undOvr"/>
                        <m:ctrlPr>
                          <a:rPr lang="en-US" sz="24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sz="2400" dirty="0">
                    <a:ea typeface="Calibri" panose="020F0502020204030204" pitchFamily="34" charset="0"/>
                  </a:rPr>
                  <a:t> with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>
                    <a:ea typeface="Calibri" panose="020F0502020204030204" pitchFamily="34" charset="0"/>
                  </a:rPr>
                  <a:t> drawn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>
                    <a:ea typeface="Calibri" panose="020F0502020204030204" pitchFamily="34" charset="0"/>
                  </a:rPr>
                  <a:t> by MPPS sampling, and t</a:t>
                </a:r>
                <a:r>
                  <a:rPr lang="en-US" sz="24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he combined samples using unit-based permanent random number (PRN) are still Poisson sample.</a:t>
                </a:r>
                <a:endParaRPr lang="en-US" sz="2400" dirty="0">
                  <a:ea typeface="Calibri" panose="020F0502020204030204" pitchFamily="34" charset="0"/>
                </a:endParaRPr>
              </a:p>
              <a:p>
                <a:pPr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2400" dirty="0"/>
                  <a:t>With permanent-random-number sample-combining-mechanism is used,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   </m:t>
                    </m:r>
                    <m:sSub>
                      <m:sSub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>
                    <a:ea typeface="Calibri" panose="020F0502020204030204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𝑙</m:t>
                        </m:r>
                      </m:sub>
                    </m:sSub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ea typeface="Calibri" panose="020F0502020204030204" pitchFamily="34" charset="0"/>
                  </a:rPr>
                  <a:t>are dependent on the same unit </a:t>
                </a:r>
                <a:r>
                  <a:rPr lang="en-US" sz="2400" i="1" dirty="0" err="1">
                    <a:ea typeface="Calibri" panose="020F0502020204030204" pitchFamily="34" charset="0"/>
                  </a:rPr>
                  <a:t>i</a:t>
                </a:r>
                <a:r>
                  <a:rPr lang="en-US" sz="2400" dirty="0">
                    <a:ea typeface="Calibri" panose="020F0502020204030204" pitchFamily="34" charset="0"/>
                  </a:rPr>
                  <a:t> for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≠</m:t>
                    </m:r>
                    <m:r>
                      <a:rPr 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𝑙</m:t>
                    </m:r>
                  </m:oMath>
                </a14:m>
                <a:r>
                  <a:rPr lang="en-US" sz="2400" dirty="0">
                    <a:ea typeface="Calibri" panose="020F0502020204030204" pitchFamily="34" charset="0"/>
                  </a:rPr>
                  <a:t>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∗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𝑓𝑜𝑟</m:t>
                    </m:r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≠</m:t>
                    </m:r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. </a:t>
                </a:r>
                <a:r>
                  <a:rPr lang="en-US" sz="2400" dirty="0"/>
                  <a:t>Then for any system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{</m:t>
                    </m:r>
                    <m:sSub>
                      <m:sSub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1,</m:t>
                            </m:r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,⋯,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𝐾</m:t>
                            </m:r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24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: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∈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𝑈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ea typeface="Times New Roman" panose="02020603050405020304" pitchFamily="18" charset="0"/>
                  </a:rPr>
                  <a:t>} </a:t>
                </a:r>
                <a:r>
                  <a:rPr lang="en-US" sz="2400" dirty="0"/>
                  <a:t>of nonrandom attributes, the variance for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</a:rPr>
                  <a:t>-estimator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</m:sub>
                      <m:sup/>
                      <m:e>
                        <m:f>
                          <m:fPr>
                            <m:type m:val="lin"/>
                            <m:ctrlP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nary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</a:rPr>
                  <a:t>) under multiple MPPS sampling is</a:t>
                </a:r>
                <a:endParaRPr lang="en-US" sz="2400" dirty="0"/>
              </a:p>
              <a:p>
                <a:pPr marL="0" indent="0" algn="ctr">
                  <a:lnSpc>
                    <a:spcPct val="115000"/>
                  </a:lnSpc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𝑀𝑃𝑃𝑆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sub>
                    </m:sSub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 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𝑀𝑃𝑃𝑆</m:t>
                        </m:r>
                      </m:sub>
                    </m:sSub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</m:sub>
                      <m:sup/>
                      <m:e>
                        <m:f>
                          <m:fPr>
                            <m:type m:val="lin"/>
                            <m:ctrlP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nary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bSup>
                          </m:num>
                          <m:den>
                            <m:sSubSup>
                              <m:sSubSupPr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bSup>
                          </m:den>
                        </m:f>
                      </m:e>
                    </m:nary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𝑉</m:t>
                    </m:r>
                    <m:d>
                      <m:d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𝐼</m:t>
                            </m:r>
                          </m:e>
                          <m: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∈</m:t>
                                </m:r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𝑆</m:t>
                                </m:r>
                              </m:e>
                            </m:d>
                          </m:sub>
                        </m:sSub>
                      </m:e>
                    </m:d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nary>
                    <m:sSubSup>
                      <m:sSubSup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sz="2400" dirty="0">
                  <a:ea typeface="Calibri" panose="020F0502020204030204" pitchFamily="34" charset="0"/>
                </a:endParaRPr>
              </a:p>
              <a:p>
                <a:pPr marL="0" marR="0" indent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dirty="0"/>
                  <a:t>which is unbiasedly (and consistently, for large samples) estimated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𝑉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𝑀𝑃𝑃𝑆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sub>
                    </m:sSub>
                    <m:r>
                      <a:rPr lang="en-US" sz="24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sSubSup>
                              <m:sSubSupPr>
                                <m:ctrlP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bSup>
                          </m:den>
                        </m:f>
                      </m:e>
                    </m:nary>
                    <m:sSubSup>
                      <m:sSubSupPr>
                        <m:ctrlP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sz="2400" dirty="0"/>
                  <a:t>.</a:t>
                </a:r>
                <a:endParaRPr lang="en-US" sz="2400" dirty="0"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5019419-2AE6-484E-A68C-323E24C5C45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871683"/>
                <a:ext cx="10515600" cy="5284568"/>
              </a:xfrm>
              <a:blipFill>
                <a:blip r:embed="rId5"/>
                <a:stretch>
                  <a:fillRect l="-928" t="-346" r="-812" b="-3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99DE16A0-204D-412A-B693-5714E725E8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398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98"/>
    </mc:Choice>
    <mc:Fallback>
      <p:transition spd="slow" advTm="35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60350"/>
            <a:ext cx="10515600" cy="941129"/>
          </a:xfrm>
        </p:spPr>
        <p:txBody>
          <a:bodyPr/>
          <a:lstStyle/>
          <a:p>
            <a:r>
              <a:rPr lang="en-US" b="1" dirty="0"/>
              <a:t>Data simulation study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24F6-4BA0-41ED-AE65-769832F8E8F0}"/>
                  </a:ext>
                </a:extLst>
              </p:cNvPr>
              <p:cNvSpPr txBox="1"/>
              <p:nvPr/>
            </p:nvSpPr>
            <p:spPr>
              <a:xfrm>
                <a:off x="265815" y="1071710"/>
                <a:ext cx="7060018" cy="49694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lvl="0" indent="-45720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en-US" sz="2400" dirty="0">
                    <a:solidFill>
                      <a:prstClr val="black"/>
                    </a:solidFill>
                    <a:ea typeface="DengXian" panose="02010600030101010101" pitchFamily="2" charset="-122"/>
                  </a:rPr>
                  <a:t>State of Minnesota 2017 Census of Agriculture (COA) record-level data.</a:t>
                </a:r>
              </a:p>
              <a:p>
                <a:pPr marL="457200" lvl="0" indent="-45720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en-US" sz="2400" dirty="0">
                    <a:solidFill>
                      <a:prstClr val="black"/>
                    </a:solidFill>
                  </a:rPr>
                  <a:t>Top 10 commodities by acreages</a:t>
                </a:r>
              </a:p>
              <a:p>
                <a:pPr marL="457200" lvl="0" indent="-45720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en-US" sz="2400" i="1" dirty="0">
                    <a:ea typeface="Calibri" panose="020F0502020204030204" pitchFamily="34" charset="0"/>
                  </a:rPr>
                  <a:t>N</a:t>
                </a:r>
                <a:r>
                  <a:rPr lang="en-US" sz="2400" dirty="0">
                    <a:ea typeface="Calibri" panose="020F0502020204030204" pitchFamily="34" charset="0"/>
                  </a:rPr>
                  <a:t> = 23,528, all farms contain land in field crops.</a:t>
                </a:r>
              </a:p>
              <a:p>
                <a:pPr marL="457200" lvl="0" indent="-45720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>
                    <a:ea typeface="Times New Roman" panose="02020603050405020304" pitchFamily="18" charset="0"/>
                  </a:rPr>
                  <a:t> is the frame on </a:t>
                </a:r>
                <a:r>
                  <a:rPr lang="en-US" sz="2400" dirty="0">
                    <a:solidFill>
                      <a:srgbClr val="000000"/>
                    </a:solidFill>
                  </a:rPr>
                  <a:t>commodities</a:t>
                </a:r>
                <a:r>
                  <a:rPr lang="en-US" sz="2400" dirty="0">
                    <a:ea typeface="Times New Roman" panose="02020603050405020304" pitchFamily="18" charset="0"/>
                  </a:rPr>
                  <a:t> </a:t>
                </a:r>
                <a:r>
                  <a:rPr lang="en-US" sz="2400" i="1" dirty="0">
                    <a:ea typeface="Times New Roman" panose="02020603050405020304" pitchFamily="18" charset="0"/>
                  </a:rPr>
                  <a:t>k</a:t>
                </a:r>
                <a:r>
                  <a:rPr lang="en-US" sz="2400" dirty="0">
                    <a:ea typeface="Times New Roman" panose="02020603050405020304" pitchFamily="18" charset="0"/>
                  </a:rPr>
                  <a:t> = 1, 2, 3, 4, and 5, which are soybean, corn, sunflower, barley, and Potato.</a:t>
                </a:r>
              </a:p>
              <a:p>
                <a:pPr marL="457200" lvl="0" indent="-45720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en-US" sz="2400" dirty="0">
                    <a:ea typeface="Times New Roman" panose="02020603050405020304" pitchFamily="18" charset="0"/>
                  </a:rPr>
                  <a:t>Auxiliary variables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ea typeface="Times New Roman" panose="02020603050405020304" pitchFamily="18" charset="0"/>
                  </a:rPr>
                  <a:t>) are the acreages of 5 commodities.</a:t>
                </a:r>
              </a:p>
              <a:p>
                <a:pPr marL="457200" lvl="0" indent="-457200">
                  <a:lnSpc>
                    <a:spcPct val="107000"/>
                  </a:lnSpc>
                  <a:spcAft>
                    <a:spcPts val="80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en-US" sz="2400" dirty="0">
                    <a:solidFill>
                      <a:prstClr val="black"/>
                    </a:solidFill>
                    <a:ea typeface="Times New Roman" panose="02020603050405020304" pitchFamily="18" charset="0"/>
                  </a:rPr>
                  <a:t>Study variables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prstClr val="black"/>
                    </a:solidFill>
                    <a:ea typeface="Times New Roman" panose="02020603050405020304" pitchFamily="18" charset="0"/>
                  </a:rPr>
                  <a:t>) are the production of 5 commodities.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24F6-4BA0-41ED-AE65-769832F8E8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15" y="1071710"/>
                <a:ext cx="7060018" cy="4969437"/>
              </a:xfrm>
              <a:prstGeom prst="rect">
                <a:avLst/>
              </a:prstGeom>
              <a:blipFill>
                <a:blip r:embed="rId5"/>
                <a:stretch>
                  <a:fillRect l="-1209" t="-859" r="-1900" b="-18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8BED653-04C3-4500-AE2B-7CE98871E8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8083448"/>
              </p:ext>
            </p:extLst>
          </p:nvPr>
        </p:nvGraphicFramePr>
        <p:xfrm>
          <a:off x="7325833" y="1041989"/>
          <a:ext cx="4710225" cy="4774021"/>
        </p:xfrm>
        <a:graphic>
          <a:graphicData uri="http://schemas.openxmlformats.org/drawingml/2006/table">
            <a:tbl>
              <a:tblPr firstRow="1" firstCol="1" bandRow="1"/>
              <a:tblGrid>
                <a:gridCol w="1624845">
                  <a:extLst>
                    <a:ext uri="{9D8B030D-6E8A-4147-A177-3AD203B41FA5}">
                      <a16:colId xmlns:a16="http://schemas.microsoft.com/office/drawing/2014/main" val="3700681609"/>
                    </a:ext>
                  </a:extLst>
                </a:gridCol>
                <a:gridCol w="1624845">
                  <a:extLst>
                    <a:ext uri="{9D8B030D-6E8A-4147-A177-3AD203B41FA5}">
                      <a16:colId xmlns:a16="http://schemas.microsoft.com/office/drawing/2014/main" val="2480100228"/>
                    </a:ext>
                  </a:extLst>
                </a:gridCol>
                <a:gridCol w="1460535">
                  <a:extLst>
                    <a:ext uri="{9D8B030D-6E8A-4147-A177-3AD203B41FA5}">
                      <a16:colId xmlns:a16="http://schemas.microsoft.com/office/drawing/2014/main" val="1845728269"/>
                    </a:ext>
                  </a:extLst>
                </a:gridCol>
              </a:tblGrid>
              <a:tr h="6508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Harvested Acres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Farms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5157371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Soybean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5,567,246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17,924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6526441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Corn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5,049,186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17,698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6585254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Spring Wheat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948,038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2,753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4127253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Potato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380,907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356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4141407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Sugarbeet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361,916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856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9834459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Dry Bean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106,557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338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4097709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Barley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58,742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417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8569538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Oat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56,370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1,568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885210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Sunflower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30,786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128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8058144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Winter Wheat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3,925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108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8675170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Durum Wheat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1,162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1083370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Sorghum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252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6050136"/>
                  </a:ext>
                </a:extLst>
              </a:tr>
              <a:tr h="317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Sweet Potato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187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43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825198"/>
                  </a:ext>
                </a:extLst>
              </a:tr>
            </a:tbl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809AE34D-E907-4C3C-BA11-A67386D040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019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831"/>
    </mc:Choice>
    <mc:Fallback>
      <p:transition spd="slow" advTm="66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26" y="31418"/>
            <a:ext cx="11928474" cy="941129"/>
          </a:xfrm>
        </p:spPr>
        <p:txBody>
          <a:bodyPr>
            <a:noAutofit/>
          </a:bodyPr>
          <a:lstStyle/>
          <a:p>
            <a:r>
              <a:rPr lang="en-US" b="1" dirty="0"/>
              <a:t>Sample and population information on commodities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24F6-4BA0-41ED-AE65-769832F8E8F0}"/>
                  </a:ext>
                </a:extLst>
              </p:cNvPr>
              <p:cNvSpPr txBox="1"/>
              <p:nvPr/>
            </p:nvSpPr>
            <p:spPr>
              <a:xfrm>
                <a:off x="747825" y="4419262"/>
                <a:ext cx="10214342" cy="16078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07000"/>
                  </a:lnSpc>
                  <a:spcAft>
                    <a:spcPts val="800"/>
                  </a:spcAft>
                  <a:defRPr/>
                </a:pPr>
                <a:r>
                  <a:rPr lang="en-US" sz="24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Target sample size for each frame can be derived from the criterion of CV, that is,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sup>
                    </m:sSubSup>
                    <m:r>
                      <a:rPr lang="en-US" sz="24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sub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𝑋</m:t>
                                    </m:r>
                                  </m:e>
                                </m:acc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×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𝐶𝑉</m:t>
                                </m:r>
                                <m:d>
                                  <m:d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400" b="0" i="0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sz="24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𝐶𝑉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acc>
                      </m:e>
                    </m:d>
                  </m:oMath>
                </a14:m>
                <a:r>
                  <a:rPr lang="en-US" sz="24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predetermined based on Policy and Standards Memorandum (PSM) 12.</a:t>
                </a:r>
                <a:r>
                  <a:rPr lang="en-US" sz="24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24F6-4BA0-41ED-AE65-769832F8E8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825" y="4419262"/>
                <a:ext cx="10214342" cy="1607812"/>
              </a:xfrm>
              <a:prstGeom prst="rect">
                <a:avLst/>
              </a:prstGeom>
              <a:blipFill>
                <a:blip r:embed="rId6"/>
                <a:stretch>
                  <a:fillRect l="-955" t="-2652" r="-1015" b="-75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57A93E0-1048-41EE-B9DD-17E9263F1F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5369905"/>
              </p:ext>
            </p:extLst>
          </p:nvPr>
        </p:nvGraphicFramePr>
        <p:xfrm>
          <a:off x="263525" y="972547"/>
          <a:ext cx="11090275" cy="3932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8" name="Document" r:id="rId7" imgW="6717009" imgH="3069795" progId="Word.Document.12">
                  <p:embed/>
                </p:oleObj>
              </mc:Choice>
              <mc:Fallback>
                <p:oleObj name="Document" r:id="rId7" imgW="6717009" imgH="306979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3525" y="972547"/>
                        <a:ext cx="11090275" cy="39324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44061A6-BA9D-4502-8145-78682A57715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029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46"/>
    </mc:Choice>
    <mc:Fallback>
      <p:transition spd="slow" advTm="38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925" y="0"/>
            <a:ext cx="11293703" cy="1242749"/>
          </a:xfrm>
        </p:spPr>
        <p:txBody>
          <a:bodyPr>
            <a:noAutofit/>
          </a:bodyPr>
          <a:lstStyle/>
          <a:p>
            <a:pPr marL="0" marR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ea typeface="Calibri" panose="020F0502020204030204" pitchFamily="34" charset="0"/>
              </a:rPr>
              <a:t>Sample size for different commodities</a:t>
            </a:r>
            <a:endParaRPr lang="en-US" b="1" dirty="0"/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EA0CE9F4-A9D2-4D50-A3FE-A56CEA08B01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61605511"/>
              </p:ext>
            </p:extLst>
          </p:nvPr>
        </p:nvGraphicFramePr>
        <p:xfrm>
          <a:off x="304800" y="3561908"/>
          <a:ext cx="5213499" cy="2402960"/>
        </p:xfrm>
        <a:graphic>
          <a:graphicData uri="http://schemas.openxmlformats.org/drawingml/2006/table">
            <a:tbl>
              <a:tblPr firstRow="1" firstCol="1" bandRow="1"/>
              <a:tblGrid>
                <a:gridCol w="2497255">
                  <a:extLst>
                    <a:ext uri="{9D8B030D-6E8A-4147-A177-3AD203B41FA5}">
                      <a16:colId xmlns:a16="http://schemas.microsoft.com/office/drawing/2014/main" val="523238470"/>
                    </a:ext>
                  </a:extLst>
                </a:gridCol>
                <a:gridCol w="1358122">
                  <a:extLst>
                    <a:ext uri="{9D8B030D-6E8A-4147-A177-3AD203B41FA5}">
                      <a16:colId xmlns:a16="http://schemas.microsoft.com/office/drawing/2014/main" val="598226696"/>
                    </a:ext>
                  </a:extLst>
                </a:gridCol>
                <a:gridCol w="1358122">
                  <a:extLst>
                    <a:ext uri="{9D8B030D-6E8A-4147-A177-3AD203B41FA5}">
                      <a16:colId xmlns:a16="http://schemas.microsoft.com/office/drawing/2014/main" val="2472114404"/>
                    </a:ext>
                  </a:extLst>
                </a:gridCol>
              </a:tblGrid>
              <a:tr h="34328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Statistics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 (p=0.75)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 (p=1)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5106956"/>
                  </a:ext>
                </a:extLst>
              </a:tr>
              <a:tr h="34328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Minimum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4,139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3,938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7155713"/>
                  </a:ext>
                </a:extLst>
              </a:tr>
              <a:tr h="34328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1st Quartile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4,288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4,072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3096814"/>
                  </a:ext>
                </a:extLst>
              </a:tr>
              <a:tr h="34328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Median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4,323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4,104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7438409"/>
                  </a:ext>
                </a:extLst>
              </a:tr>
              <a:tr h="34328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4,323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4,104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324743"/>
                  </a:ext>
                </a:extLst>
              </a:tr>
              <a:tr h="34328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3rd Quartile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4,357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4,135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1173661"/>
                  </a:ext>
                </a:extLst>
              </a:tr>
              <a:tr h="34328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Maximum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4,517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4,289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107" marR="711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6073834"/>
                  </a:ext>
                </a:extLst>
              </a:tr>
            </a:tbl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A71E12-71E0-4FCB-81B4-277AFD845F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7586" y="1217345"/>
            <a:ext cx="5287926" cy="2499911"/>
          </a:xfrm>
        </p:spPr>
        <p:txBody>
          <a:bodyPr>
            <a:normAutofit/>
          </a:bodyPr>
          <a:lstStyle/>
          <a:p>
            <a:r>
              <a:rPr lang="en-US" dirty="0">
                <a:ea typeface="Times New Roman" panose="02020603050405020304" pitchFamily="18" charset="0"/>
              </a:rPr>
              <a:t>Data simulation for </a:t>
            </a:r>
            <a:r>
              <a:rPr lang="en-US" i="1" dirty="0">
                <a:ea typeface="Times New Roman" panose="02020603050405020304" pitchFamily="18" charset="0"/>
              </a:rPr>
              <a:t>R</a:t>
            </a:r>
            <a:r>
              <a:rPr lang="en-US" dirty="0">
                <a:ea typeface="Times New Roman" panose="02020603050405020304" pitchFamily="18" charset="0"/>
              </a:rPr>
              <a:t> = 10,000 and for p = 0.75 or p = 1</a:t>
            </a:r>
          </a:p>
          <a:p>
            <a:r>
              <a:rPr lang="en-US" dirty="0">
                <a:ea typeface="Times New Roman" panose="02020603050405020304" pitchFamily="18" charset="0"/>
              </a:rPr>
              <a:t>Sample statistics on different p</a:t>
            </a:r>
          </a:p>
          <a:p>
            <a:r>
              <a:rPr lang="en-US" dirty="0">
                <a:ea typeface="Times New Roman" panose="02020603050405020304" pitchFamily="18" charset="0"/>
              </a:rPr>
              <a:t>Sample distributions on </a:t>
            </a:r>
            <a:r>
              <a:rPr lang="en-US">
                <a:ea typeface="Times New Roman" panose="02020603050405020304" pitchFamily="18" charset="0"/>
              </a:rPr>
              <a:t>farms for </a:t>
            </a:r>
            <a:r>
              <a:rPr lang="en-US" dirty="0">
                <a:ea typeface="Times New Roman" panose="02020603050405020304" pitchFamily="18" charset="0"/>
              </a:rPr>
              <a:t>different commodity.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041C7B64-AEB5-444F-8D56-35B2C1B42D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2993614"/>
              </p:ext>
            </p:extLst>
          </p:nvPr>
        </p:nvGraphicFramePr>
        <p:xfrm>
          <a:off x="5518298" y="1224552"/>
          <a:ext cx="6368902" cy="4656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2" name="Worksheet" r:id="rId6" imgW="3381314" imgH="2866861" progId="Excel.Sheet.12">
                  <p:embed/>
                </p:oleObj>
              </mc:Choice>
              <mc:Fallback>
                <p:oleObj name="Worksheet" r:id="rId6" imgW="3381314" imgH="2866861" progId="Excel.Sheet.12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041C7B64-AEB5-444F-8D56-35B2C1B42D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518298" y="1224552"/>
                        <a:ext cx="6368902" cy="4656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1F1976E-87AE-4170-BA2F-E360868DEFF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14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216"/>
    </mc:Choice>
    <mc:Fallback>
      <p:transition spd="slow" advTm="952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039" y="136525"/>
            <a:ext cx="10761921" cy="1053297"/>
          </a:xfrm>
        </p:spPr>
        <p:txBody>
          <a:bodyPr>
            <a:noAutofit/>
          </a:bodyPr>
          <a:lstStyle/>
          <a:p>
            <a:pPr marL="0" marR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MPPS vs PPS Inclusion Probability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EDBCE3E-DB88-460B-99AF-DD28A777F704}"/>
              </a:ext>
            </a:extLst>
          </p:cNvPr>
          <p:cNvGrpSpPr/>
          <p:nvPr/>
        </p:nvGrpSpPr>
        <p:grpSpPr>
          <a:xfrm>
            <a:off x="930247" y="965393"/>
            <a:ext cx="10331503" cy="4927213"/>
            <a:chOff x="882244" y="970432"/>
            <a:chExt cx="10331503" cy="492721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1FEB0E3-3312-40E2-A8A7-4C1B38BF9A11}"/>
                </a:ext>
              </a:extLst>
            </p:cNvPr>
            <p:cNvGrpSpPr/>
            <p:nvPr/>
          </p:nvGrpSpPr>
          <p:grpSpPr>
            <a:xfrm>
              <a:off x="978250" y="970432"/>
              <a:ext cx="10235497" cy="4917136"/>
              <a:chOff x="978250" y="970432"/>
              <a:chExt cx="10235497" cy="4917136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41F25CD2-376C-49CF-B90D-70EC6D76B5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8250" y="970432"/>
                <a:ext cx="10235497" cy="4917136"/>
              </a:xfrm>
              <a:prstGeom prst="rect">
                <a:avLst/>
              </a:prstGeom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B5A5F160-D330-4DD7-B749-40139268B5A4}"/>
                  </a:ext>
                </a:extLst>
              </p:cNvPr>
              <p:cNvSpPr/>
              <p:nvPr/>
            </p:nvSpPr>
            <p:spPr>
              <a:xfrm>
                <a:off x="2491530" y="970432"/>
                <a:ext cx="2558642" cy="32147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35BADD9-81EA-4EF2-B54F-CF3FC97934E1}"/>
                  </a:ext>
                </a:extLst>
              </p:cNvPr>
              <p:cNvSpPr/>
              <p:nvPr/>
            </p:nvSpPr>
            <p:spPr>
              <a:xfrm>
                <a:off x="7423558" y="973301"/>
                <a:ext cx="2558642" cy="32147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9B9CF3E-7164-4F35-8236-11B6BC63973F}"/>
                    </a:ext>
                  </a:extLst>
                </p:cNvPr>
                <p:cNvSpPr txBox="1"/>
                <p:nvPr/>
              </p:nvSpPr>
              <p:spPr>
                <a:xfrm>
                  <a:off x="4026715" y="5516130"/>
                  <a:ext cx="653769" cy="38151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: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𝜋</m:t>
                          </m:r>
                        </m:e>
                        <m:sub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𝑘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𝑖</m:t>
                          </m:r>
                        </m:sub>
                      </m:sSub>
                    </m:oMath>
                  </a14:m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9B9CF3E-7164-4F35-8236-11B6BC63973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26715" y="5516130"/>
                  <a:ext cx="653769" cy="381515"/>
                </a:xfrm>
                <a:prstGeom prst="rect">
                  <a:avLst/>
                </a:prstGeom>
                <a:blipFill>
                  <a:blip r:embed="rId6"/>
                  <a:stretch>
                    <a:fillRect l="-8411" t="-8065" b="-2419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A55347A6-DBB2-44FA-A8CA-CF4E6D1EECAF}"/>
                    </a:ext>
                  </a:extLst>
                </p:cNvPr>
                <p:cNvSpPr txBox="1"/>
                <p:nvPr/>
              </p:nvSpPr>
              <p:spPr>
                <a:xfrm>
                  <a:off x="9151063" y="5516130"/>
                  <a:ext cx="653769" cy="38151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: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𝜋</m:t>
                          </m:r>
                        </m:e>
                        <m:sub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𝑘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𝑖</m:t>
                          </m:r>
                        </m:sub>
                      </m:sSub>
                    </m:oMath>
                  </a14:m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A55347A6-DBB2-44FA-A8CA-CF4E6D1EECA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51063" y="5516130"/>
                  <a:ext cx="653769" cy="381515"/>
                </a:xfrm>
                <a:prstGeom prst="rect">
                  <a:avLst/>
                </a:prstGeom>
                <a:blipFill>
                  <a:blip r:embed="rId7"/>
                  <a:stretch>
                    <a:fillRect l="-7477" t="-8065" b="-2419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C3B96E3-2B57-49CF-982B-EFA98B97CC0A}"/>
                    </a:ext>
                  </a:extLst>
                </p:cNvPr>
                <p:cNvSpPr txBox="1"/>
                <p:nvPr/>
              </p:nvSpPr>
              <p:spPr>
                <a:xfrm>
                  <a:off x="882244" y="2596493"/>
                  <a:ext cx="461665" cy="418641"/>
                </a:xfrm>
                <a:prstGeom prst="rect">
                  <a:avLst/>
                </a:prstGeom>
                <a:noFill/>
              </p:spPr>
              <p:txBody>
                <a:bodyPr vert="vert270"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: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𝜋</m:t>
                          </m:r>
                        </m:e>
                        <m:sub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𝑖</m:t>
                          </m:r>
                        </m:sub>
                      </m:sSub>
                    </m:oMath>
                  </a14:m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C3B96E3-2B57-49CF-982B-EFA98B97CC0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2244" y="2596493"/>
                  <a:ext cx="461665" cy="418641"/>
                </a:xfrm>
                <a:prstGeom prst="rect">
                  <a:avLst/>
                </a:prstGeom>
                <a:blipFill>
                  <a:blip r:embed="rId8"/>
                  <a:stretch>
                    <a:fillRect r="-10667" b="-2318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C3F92E4-1C46-413C-B7C2-4BBD691BB55E}"/>
                    </a:ext>
                  </a:extLst>
                </p:cNvPr>
                <p:cNvSpPr txBox="1"/>
                <p:nvPr/>
              </p:nvSpPr>
              <p:spPr>
                <a:xfrm>
                  <a:off x="5992538" y="2596492"/>
                  <a:ext cx="461665" cy="418641"/>
                </a:xfrm>
                <a:prstGeom prst="rect">
                  <a:avLst/>
                </a:prstGeom>
                <a:noFill/>
              </p:spPr>
              <p:txBody>
                <a:bodyPr vert="vert270"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: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18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𝜋</m:t>
                          </m:r>
                        </m:e>
                        <m:sub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𝑖</m:t>
                          </m:r>
                        </m:sub>
                      </m:sSub>
                    </m:oMath>
                  </a14:m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C3F92E4-1C46-413C-B7C2-4BBD691BB55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92538" y="2596492"/>
                  <a:ext cx="461665" cy="418641"/>
                </a:xfrm>
                <a:prstGeom prst="rect">
                  <a:avLst/>
                </a:prstGeom>
                <a:blipFill>
                  <a:blip r:embed="rId9"/>
                  <a:stretch>
                    <a:fillRect r="-10526" b="-2318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15C583-2B10-4206-8753-E8894CF3C0D6}"/>
              </a:ext>
            </a:extLst>
          </p:cNvPr>
          <p:cNvSpPr txBox="1"/>
          <p:nvPr/>
        </p:nvSpPr>
        <p:spPr>
          <a:xfrm>
            <a:off x="3519182" y="4454554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76.02% MPPS &gt; PPS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04F074-E2FE-4C72-B5CB-6F500E34D83F}"/>
              </a:ext>
            </a:extLst>
          </p:cNvPr>
          <p:cNvSpPr txBox="1"/>
          <p:nvPr/>
        </p:nvSpPr>
        <p:spPr>
          <a:xfrm>
            <a:off x="8786712" y="4454554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14.47% MPPS &gt; PPS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B2C2E7D-1DC5-41F8-B754-8C4E236582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638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463"/>
    </mc:Choice>
    <mc:Fallback>
      <p:transition spd="slow" advTm="354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10" y="13173"/>
            <a:ext cx="12053777" cy="1053297"/>
          </a:xfrm>
        </p:spPr>
        <p:txBody>
          <a:bodyPr>
            <a:noAutofit/>
          </a:bodyPr>
          <a:lstStyle/>
          <a:p>
            <a:pPr marL="0" marR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00" b="1" dirty="0"/>
              <a:t>The ranges of the proportions of sample sizes for R=10,000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0FEBDA-A9C1-4DA0-B346-3D732656E8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53" y="978196"/>
            <a:ext cx="10909005" cy="4976038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CE9A5FC-AE9F-478D-AD3E-C89CEDC11B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86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855"/>
    </mc:Choice>
    <mc:Fallback>
      <p:transition spd="slow" advTm="61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E26E696-1DD5-474C-B114-D667BA5D6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8634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Motivation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Multivariate Probability Proportional to Size (MPPS) Sampling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Estimates and variance estimators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Data simulation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Conclusion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1C0101-767B-4A30-8649-28A297BA8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0FD6B10-FA61-4E19-B021-67EFE5DDDA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470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14"/>
    </mc:Choice>
    <mc:Fallback>
      <p:transition spd="slow" advTm="5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Title 7">
                <a:extLst>
                  <a:ext uri="{FF2B5EF4-FFF2-40B4-BE49-F238E27FC236}">
                    <a16:creationId xmlns:a16="http://schemas.microsoft.com/office/drawing/2014/main" id="{C84B6276-9E5C-4BC2-B6F5-F9FB3732852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368817" y="68964"/>
                <a:ext cx="11706225" cy="941129"/>
              </a:xfrm>
            </p:spPr>
            <p:txBody>
              <a:bodyPr>
                <a:noAutofit/>
              </a:bodyPr>
              <a:lstStyle/>
              <a:p>
                <a:pPr marL="0" marR="0">
                  <a:lnSpc>
                    <a:spcPct val="10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b="1" dirty="0">
                    <a:ea typeface="Calibri" panose="020F0502020204030204" pitchFamily="34" charset="0"/>
                  </a:rPr>
                  <a:t>Distribution of point estimates vs true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kumimoji="0" lang="en-US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b="1" dirty="0"/>
                  <a:t>, R=10,000</a:t>
                </a:r>
              </a:p>
            </p:txBody>
          </p:sp>
        </mc:Choice>
        <mc:Fallback xmlns="">
          <p:sp>
            <p:nvSpPr>
              <p:cNvPr id="8" name="Title 7">
                <a:extLst>
                  <a:ext uri="{FF2B5EF4-FFF2-40B4-BE49-F238E27FC236}">
                    <a16:creationId xmlns:a16="http://schemas.microsoft.com/office/drawing/2014/main" id="{C84B6276-9E5C-4BC2-B6F5-F9FB373285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368817" y="68964"/>
                <a:ext cx="11706225" cy="941129"/>
              </a:xfrm>
              <a:blipFill>
                <a:blip r:embed="rId5"/>
                <a:stretch>
                  <a:fillRect l="-2135" t="-3226" r="-260" b="-219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9A2BAB-014C-4489-8A8E-CC0E840D9A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775" y="973802"/>
            <a:ext cx="10983211" cy="487410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5326B58-B570-46E7-9669-1FFA50779D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30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35"/>
    </mc:Choice>
    <mc:Fallback>
      <p:transition spd="slow" advTm="35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61" y="0"/>
            <a:ext cx="12004158" cy="1053297"/>
          </a:xfrm>
        </p:spPr>
        <p:txBody>
          <a:bodyPr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Variance comparison among theoretical, MPPS, and DAGJF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310AD6-D3E2-4817-87B4-9623F5A5F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587" y="1189822"/>
            <a:ext cx="10884174" cy="475928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36ECBE-979F-464C-9839-EF5EC54D81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816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79"/>
    </mc:Choice>
    <mc:Fallback>
      <p:transition spd="slow" advTm="468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60350"/>
            <a:ext cx="10515600" cy="941129"/>
          </a:xfrm>
        </p:spPr>
        <p:txBody>
          <a:bodyPr/>
          <a:lstStyle/>
          <a:p>
            <a:r>
              <a:rPr lang="en-US" b="1" dirty="0"/>
              <a:t>What we learn from this study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4724F6-4BA0-41ED-AE65-769832F8E8F0}"/>
              </a:ext>
            </a:extLst>
          </p:cNvPr>
          <p:cNvSpPr txBox="1"/>
          <p:nvPr/>
        </p:nvSpPr>
        <p:spPr>
          <a:xfrm>
            <a:off x="838199" y="1339703"/>
            <a:ext cx="10325987" cy="4605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DengXian" panose="02010600030101010101" pitchFamily="2" charset="-122"/>
                <a:cs typeface="+mn-cs"/>
              </a:rPr>
              <a:t>MPPS sampling increases inclusion probability and sample for many units, especially for small and middle size populations.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DengXian" panose="02010600030101010101" pitchFamily="2" charset="-122"/>
                <a:cs typeface="+mn-cs"/>
              </a:rPr>
              <a:t>MPPS sampling increases overall sample size. It may increase the cost. Rescaling the inclusion probability in order to reduce the sample size can be considered.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DengXian" panose="02010600030101010101" pitchFamily="2" charset="-122"/>
                <a:cs typeface="+mn-cs"/>
              </a:rPr>
              <a:t>We recommend using the Poisson sampling variance formulas in MPPS setting.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Combining MPPS samples using unit-based PRNs are still Poisson sample.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DengXian" panose="02010600030101010101" pitchFamily="2" charset="-122"/>
              <a:cs typeface="+mn-cs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C8CEF6A-18EC-4436-B7E5-08CDB17F24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18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88"/>
    </mc:Choice>
    <mc:Fallback>
      <p:transition spd="slow" advTm="435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F780E-FCCC-402F-9676-09E2D1B61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/>
          <a:lstStyle/>
          <a:p>
            <a:r>
              <a:rPr lang="en-US" dirty="0"/>
              <a:t>Thank you for your interest !</a:t>
            </a:r>
            <a:br>
              <a:rPr lang="en-US" dirty="0"/>
            </a:b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type="subTitle" idx="1"/>
          </p:nvPr>
        </p:nvSpPr>
        <p:spPr>
          <a:xfrm>
            <a:off x="1609060" y="3059777"/>
            <a:ext cx="9144000" cy="2490418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endParaRPr lang="en-US" b="1" dirty="0">
              <a:solidFill>
                <a:srgbClr val="002060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en-US" sz="3200" b="1" dirty="0">
                <a:solidFill>
                  <a:srgbClr val="002060"/>
                </a:solidFill>
              </a:rPr>
              <a:t>Contact information:</a:t>
            </a:r>
          </a:p>
          <a:p>
            <a:pPr marL="0" indent="0">
              <a:spcBef>
                <a:spcPts val="1800"/>
              </a:spcBef>
              <a:buNone/>
            </a:pPr>
            <a:endParaRPr lang="en-US" sz="3200" b="1" dirty="0">
              <a:solidFill>
                <a:srgbClr val="002060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en-US" sz="3200" b="1" dirty="0">
                <a:solidFill>
                  <a:srgbClr val="002060"/>
                </a:solidFill>
              </a:rPr>
              <a:t>yang.cheng@usda.gov</a:t>
            </a:r>
            <a:endParaRPr lang="en-US" sz="3200" dirty="0"/>
          </a:p>
          <a:p>
            <a:pPr algn="l"/>
            <a:endParaRPr lang="en-US" sz="31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8CE7916-EDB7-4749-8976-91966ECF8B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67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1"/>
    </mc:Choice>
    <mc:Fallback>
      <p:transition spd="slow" advTm="3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7346"/>
            <a:ext cx="10515600" cy="953312"/>
          </a:xfrm>
        </p:spPr>
        <p:txBody>
          <a:bodyPr/>
          <a:lstStyle/>
          <a:p>
            <a:r>
              <a:rPr lang="en-US" b="1" dirty="0"/>
              <a:t>Notation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8E26E696-1DD5-474C-B114-D667BA5D6EB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580146"/>
                <a:ext cx="10646733" cy="4051492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dirty="0">
                    <a:effectLst/>
                    <a:ea typeface="Calibri" panose="020F0502020204030204" pitchFamily="34" charset="0"/>
                  </a:rPr>
                  <a:t>Let </a:t>
                </a:r>
                <a:r>
                  <a:rPr lang="en-US" i="1" dirty="0">
                    <a:effectLst/>
                    <a:ea typeface="Calibri" panose="020F0502020204030204" pitchFamily="34" charset="0"/>
                  </a:rPr>
                  <a:t>U</a:t>
                </a:r>
                <a:r>
                  <a:rPr lang="en-US" dirty="0">
                    <a:effectLst/>
                    <a:ea typeface="Calibri" panose="020F0502020204030204" pitchFamily="34" charset="0"/>
                  </a:rPr>
                  <a:t> be the population with </a:t>
                </a: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n-US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𝐾</m:t>
                        </m:r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&gt;1</m:t>
                        </m:r>
                      </m:e>
                    </m:d>
                  </m:oMath>
                </a14:m>
                <a:r>
                  <a:rPr lang="en-US" dirty="0">
                    <a:effectLst/>
                    <a:ea typeface="Times New Roman" panose="02020603050405020304" pitchFamily="18" charset="0"/>
                  </a:rPr>
                  <a:t> study variables. </a:t>
                </a:r>
                <a:endParaRPr lang="en-US" dirty="0">
                  <a:effectLst/>
                  <a:ea typeface="Calibri" panose="020F0502020204030204" pitchFamily="34" charset="0"/>
                </a:endParaRP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dirty="0">
                    <a:effectLst/>
                    <a:ea typeface="Calibri" panose="020F0502020204030204" pitchFamily="34" charset="0"/>
                  </a:rPr>
                  <a:t>Define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1,</m:t>
                            </m:r>
                            <m: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,⋯,</m:t>
                        </m:r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𝐾</m:t>
                            </m:r>
                            <m: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effectLst/>
                    <a:ea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∈</m:t>
                    </m:r>
                    <m:r>
                      <a:rPr lang="en-US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𝑈</m:t>
                    </m:r>
                  </m:oMath>
                </a14:m>
                <a:r>
                  <a:rPr lang="en-US" dirty="0">
                    <a:effectLst/>
                    <a:ea typeface="Times New Roman" panose="02020603050405020304" pitchFamily="18" charset="0"/>
                  </a:rPr>
                  <a:t> as study survey variable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effectLst/>
                    <a:ea typeface="Times New Roman" panose="02020603050405020304" pitchFamily="18" charset="0"/>
                  </a:rPr>
                  <a:t> is the information on </a:t>
                </a:r>
                <a:r>
                  <a:rPr lang="en-US" i="1" dirty="0">
                    <a:effectLst/>
                    <a:ea typeface="Times New Roman" panose="02020603050405020304" pitchFamily="18" charset="0"/>
                  </a:rPr>
                  <a:t>k</a:t>
                </a:r>
                <a:r>
                  <a:rPr lang="en-US" dirty="0">
                    <a:effectLst/>
                    <a:ea typeface="Times New Roman" panose="02020603050405020304" pitchFamily="18" charset="0"/>
                  </a:rPr>
                  <a:t>th (</a:t>
                </a: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=1,⋯,</m:t>
                    </m:r>
                    <m:r>
                      <a:rPr lang="en-US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𝐾</m:t>
                    </m:r>
                  </m:oMath>
                </a14:m>
                <a:r>
                  <a:rPr lang="en-US" dirty="0">
                    <a:effectLst/>
                    <a:ea typeface="Times New Roman" panose="02020603050405020304" pitchFamily="18" charset="0"/>
                  </a:rPr>
                  <a:t>) study variable of </a:t>
                </a:r>
                <a:r>
                  <a:rPr lang="en-US" i="1" dirty="0" err="1">
                    <a:effectLst/>
                    <a:ea typeface="Times New Roman" panose="02020603050405020304" pitchFamily="18" charset="0"/>
                  </a:rPr>
                  <a:t>i</a:t>
                </a:r>
                <a:r>
                  <a:rPr lang="en-US" dirty="0" err="1">
                    <a:effectLst/>
                    <a:ea typeface="Times New Roman" panose="02020603050405020304" pitchFamily="18" charset="0"/>
                  </a:rPr>
                  <a:t>th</a:t>
                </a:r>
                <a:r>
                  <a:rPr lang="en-US" dirty="0">
                    <a:effectLst/>
                    <a:ea typeface="Times New Roman" panose="02020603050405020304" pitchFamily="18" charset="0"/>
                  </a:rPr>
                  <a:t> unit. </a:t>
                </a:r>
                <a:r>
                  <a:rPr lang="en-US" dirty="0">
                    <a:effectLst/>
                    <a:ea typeface="Calibri" panose="020F0502020204030204" pitchFamily="34" charset="0"/>
                  </a:rPr>
                  <a:t>  </a:t>
                </a: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dirty="0">
                    <a:effectLst/>
                    <a:ea typeface="Calibri" panose="020F0502020204030204" pitchFamily="34" charset="0"/>
                  </a:rPr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>
                    <a:effectLst/>
                    <a:ea typeface="Calibri" panose="020F0502020204030204" pitchFamily="34" charset="0"/>
                  </a:rPr>
                  <a:t> be the population that potentially contains all units with </a:t>
                </a:r>
                <a:r>
                  <a:rPr lang="en-US" i="1" dirty="0">
                    <a:effectLst/>
                    <a:ea typeface="Calibri" panose="020F0502020204030204" pitchFamily="34" charset="0"/>
                  </a:rPr>
                  <a:t>k</a:t>
                </a:r>
                <a:r>
                  <a:rPr lang="en-US" dirty="0">
                    <a:effectLst/>
                    <a:ea typeface="Calibri" panose="020F0502020204030204" pitchFamily="34" charset="0"/>
                  </a:rPr>
                  <a:t>th study variable,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⊂</m:t>
                    </m:r>
                    <m:r>
                      <a:rPr lang="en-US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𝑈</m:t>
                    </m:r>
                  </m:oMath>
                </a14:m>
                <a:r>
                  <a:rPr lang="en-US" dirty="0">
                    <a:effectLst/>
                    <a:ea typeface="Times New Roman" panose="02020603050405020304" pitchFamily="18" charset="0"/>
                  </a:rPr>
                  <a:t>.</a:t>
                </a:r>
                <a:endParaRPr lang="en-US" dirty="0">
                  <a:effectLst/>
                  <a:ea typeface="Calibri" panose="020F0502020204030204" pitchFamily="34" charset="0"/>
                </a:endParaRP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i="1" dirty="0">
                    <a:effectLst/>
                    <a:ea typeface="Calibri" panose="020F0502020204030204" pitchFamily="34" charset="0"/>
                  </a:rPr>
                  <a:t>N</a:t>
                </a:r>
                <a:r>
                  <a:rPr lang="en-US" dirty="0">
                    <a:effectLst/>
                    <a:ea typeface="Calibri" panose="020F0502020204030204" pitchFamily="34" charset="0"/>
                  </a:rPr>
                  <a:t> is the size of </a:t>
                </a:r>
                <a:r>
                  <a:rPr lang="en-US" i="1" dirty="0">
                    <a:effectLst/>
                    <a:ea typeface="Calibri" panose="020F0502020204030204" pitchFamily="34" charset="0"/>
                  </a:rPr>
                  <a:t>U </a:t>
                </a:r>
                <a:r>
                  <a:rPr lang="en-US" dirty="0">
                    <a:effectLst/>
                    <a:ea typeface="Calibri" panose="020F0502020204030204" pitchFamily="34" charset="0"/>
                  </a:rPr>
                  <a:t>and</a:t>
                </a:r>
                <a:r>
                  <a:rPr lang="en-US" i="1" dirty="0">
                    <a:effectLst/>
                    <a:ea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i="1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US" dirty="0">
                    <a:effectLst/>
                    <a:ea typeface="Calibri" panose="020F0502020204030204" pitchFamily="34" charset="0"/>
                  </a:rPr>
                  <a:t>is the size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>
                    <a:effectLst/>
                    <a:ea typeface="Times New Roman" panose="02020603050405020304" pitchFamily="18" charset="0"/>
                  </a:rPr>
                  <a:t>. </a:t>
                </a:r>
                <a:endParaRPr lang="en-US" dirty="0">
                  <a:effectLst/>
                  <a:ea typeface="Calibri" panose="020F0502020204030204" pitchFamily="34" charset="0"/>
                </a:endParaRPr>
              </a:p>
              <a:p>
                <a:r>
                  <a:rPr lang="en-US" b="0" dirty="0">
                    <a:solidFill>
                      <a:prstClr val="black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𝑈</m:t>
                    </m:r>
                    <m:r>
                      <a:rPr lang="en-US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r>
                  <a:rPr lang="en-US" dirty="0">
                    <a:effectLst/>
                    <a:ea typeface="Calibri" panose="020F0502020204030204" pitchFamily="34" charset="0"/>
                  </a:rPr>
                  <a:t>. For some </a:t>
                </a:r>
                <a:r>
                  <a:rPr lang="en-US" i="1" dirty="0">
                    <a:effectLst/>
                    <a:ea typeface="Calibri" panose="020F0502020204030204" pitchFamily="34" charset="0"/>
                  </a:rPr>
                  <a:t>k</a:t>
                </a:r>
                <a:r>
                  <a:rPr lang="en-US" dirty="0">
                    <a:effectLst/>
                    <a:ea typeface="Calibri" panose="020F050202020403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&lt;</m:t>
                    </m:r>
                    <m:r>
                      <a:rPr lang="en-US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r>
                  <a:rPr lang="en-US" dirty="0">
                    <a:effectLst/>
                    <a:ea typeface="Calibri" panose="020F0502020204030204" pitchFamily="34" charset="0"/>
                  </a:rPr>
                  <a:t>. </a:t>
                </a:r>
              </a:p>
              <a:p>
                <a:r>
                  <a:rPr lang="en-US" dirty="0"/>
                  <a:t>Define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dirty="0"/>
                  <a:t>as small frame (small population)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kumimoji="0" lang="en-US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≪</m:t>
                    </m:r>
                    <m:r>
                      <a:rPr kumimoji="0" lang="en-US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Calibri" panose="020F0502020204030204" pitchFamily="34" charset="0"/>
                  </a:rPr>
                  <a:t>. </a:t>
                </a:r>
                <a:endParaRPr lang="en-US" dirty="0"/>
              </a:p>
            </p:txBody>
          </p:sp>
        </mc:Choice>
        <mc:Fallback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8E26E696-1DD5-474C-B114-D667BA5D6E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580146"/>
                <a:ext cx="10646733" cy="4051492"/>
              </a:xfrm>
              <a:blipFill>
                <a:blip r:embed="rId5"/>
                <a:stretch>
                  <a:fillRect l="-1031" t="-1353" r="-12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90E658-973B-4868-AF3F-6166FD16B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3</a:t>
            </a:fld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E6ECA39-7F2E-4E5A-80F3-5563A5B89B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965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544"/>
    </mc:Choice>
    <mc:Fallback>
      <p:transition spd="slow" advTm="44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461" y="11754"/>
            <a:ext cx="11717078" cy="979792"/>
          </a:xfrm>
        </p:spPr>
        <p:txBody>
          <a:bodyPr>
            <a:noAutofit/>
          </a:bodyPr>
          <a:lstStyle/>
          <a:p>
            <a:r>
              <a:rPr lang="en-US" b="1" dirty="0"/>
              <a:t>Motivation on samples for multi-commodity farms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8E26E696-1DD5-474C-B114-D667BA5D6E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6828" y="991545"/>
                <a:ext cx="5071731" cy="4781933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05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i="1" dirty="0">
                    <a:effectLst/>
                    <a:ea typeface="Calibri" panose="020F0502020204030204" pitchFamily="34" charset="0"/>
                  </a:rPr>
                  <a:t>S</a:t>
                </a:r>
                <a:r>
                  <a:rPr lang="en-US" dirty="0">
                    <a:effectLst/>
                    <a:ea typeface="Calibri" panose="020F0502020204030204" pitchFamily="34" charset="0"/>
                  </a:rPr>
                  <a:t> is a sample drawn from </a:t>
                </a:r>
                <a:r>
                  <a:rPr lang="en-US" i="1" dirty="0">
                    <a:effectLst/>
                    <a:ea typeface="Calibri" panose="020F0502020204030204" pitchFamily="34" charset="0"/>
                  </a:rPr>
                  <a:t>U</a:t>
                </a:r>
                <a:r>
                  <a:rPr lang="en-US" i="1" dirty="0">
                    <a:ea typeface="Calibri" panose="020F0502020204030204" pitchFamily="34" charset="0"/>
                  </a:rPr>
                  <a:t> </a:t>
                </a:r>
                <a:r>
                  <a:rPr lang="en-US" dirty="0">
                    <a:ea typeface="Calibri" panose="020F0502020204030204" pitchFamily="34" charset="0"/>
                  </a:rPr>
                  <a:t>and</a:t>
                </a:r>
                <a:r>
                  <a:rPr lang="en-US" i="1" dirty="0">
                    <a:ea typeface="Calibri" panose="020F0502020204030204" pitchFamily="34" charset="0"/>
                  </a:rPr>
                  <a:t> </a:t>
                </a:r>
                <a:r>
                  <a:rPr lang="en-US" i="1" dirty="0">
                    <a:effectLst/>
                    <a:ea typeface="Calibri" panose="020F0502020204030204" pitchFamily="34" charset="0"/>
                  </a:rPr>
                  <a:t>n</a:t>
                </a:r>
                <a:r>
                  <a:rPr lang="en-US" dirty="0">
                    <a:effectLst/>
                    <a:ea typeface="Calibri" panose="020F0502020204030204" pitchFamily="34" charset="0"/>
                  </a:rPr>
                  <a:t> is the size of </a:t>
                </a:r>
                <a:r>
                  <a:rPr lang="en-US" i="1" dirty="0">
                    <a:effectLst/>
                    <a:ea typeface="Calibri" panose="020F0502020204030204" pitchFamily="34" charset="0"/>
                  </a:rPr>
                  <a:t>S. </a:t>
                </a:r>
                <a:endParaRPr lang="en-US" dirty="0">
                  <a:ea typeface="Calibri" panose="020F0502020204030204" pitchFamily="34" charset="0"/>
                </a:endParaRP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solidFill>
                          <a:prstClr val="black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𝑆</m:t>
                    </m:r>
                    <m:r>
                      <a:rPr lang="en-US" i="1">
                        <a:solidFill>
                          <a:prstClr val="black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∩</m:t>
                    </m:r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solidFill>
                              <a:prstClr val="black"/>
                            </a:solidFill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i="1" dirty="0">
                  <a:solidFill>
                    <a:prstClr val="black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5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⊂</m:t>
                    </m:r>
                    <m:r>
                      <a:rPr lang="en-US" i="1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𝑆</m:t>
                    </m:r>
                  </m:oMath>
                </a14:m>
                <a:endParaRPr lang="en-US" dirty="0">
                  <a:effectLst/>
                  <a:ea typeface="Calibri" panose="020F0502020204030204" pitchFamily="34" charset="0"/>
                </a:endParaRP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  <a:tabLst>
                    <a:tab pos="457200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solidFill>
                          <a:srgbClr val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≤</m:t>
                    </m:r>
                    <m:r>
                      <a:rPr lang="en-US" i="1">
                        <a:solidFill>
                          <a:srgbClr val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i="1">
                        <a:solidFill>
                          <a:srgbClr val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000000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denotes random size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>
                  <a:solidFill>
                    <a:srgbClr val="000000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  <a:tabLst>
                    <a:tab pos="457200" algn="l"/>
                  </a:tabLst>
                </a:pPr>
                <a:r>
                  <a:rPr lang="en-US" dirty="0">
                    <a:effectLst/>
                    <a:ea typeface="Calibri" panose="020F0502020204030204" pitchFamily="34" charset="0"/>
                  </a:rPr>
                  <a:t>For some </a:t>
                </a:r>
                <a:r>
                  <a:rPr lang="en-US" i="1" dirty="0">
                    <a:effectLst/>
                    <a:ea typeface="Calibri" panose="020F0502020204030204" pitchFamily="34" charset="0"/>
                  </a:rPr>
                  <a:t>k</a:t>
                </a:r>
                <a:r>
                  <a:rPr lang="en-US" dirty="0">
                    <a:effectLst/>
                    <a:ea typeface="Calibri" panose="020F050202020403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>
                            <a:effectLst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i="1" smtClean="0">
                        <a:effectLst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≪</m:t>
                    </m:r>
                    <m:r>
                      <a:rPr lang="en-US" i="1" dirty="0" smtClean="0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b="0" i="0" dirty="0" smtClean="0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.</m:t>
                    </m:r>
                    <m:r>
                      <m:rPr>
                        <m:nor/>
                      </m:rPr>
                      <a:rPr lang="en-US" b="0" i="0" dirty="0" smtClean="0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T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his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may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cause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a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problem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that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>
                            <a:solidFill>
                              <a:prstClr val="black"/>
                            </a:solidFill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Times New Roman" panose="02020603050405020304" pitchFamily="18" charset="0"/>
                      </a:rPr>
                      <m:t>is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Times New Roman" panose="02020603050405020304" pitchFamily="18" charset="0"/>
                      </a:rPr>
                      <m:t>too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Times New Roman" panose="02020603050405020304" pitchFamily="18" charset="0"/>
                      </a:rPr>
                      <m:t>small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Times New Roman" panose="02020603050405020304" pitchFamily="18" charset="0"/>
                      </a:rPr>
                      <m:t>to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meet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survey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precision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requirement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even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if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i="1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n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is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prstClr val="black"/>
                        </a:solidFill>
                        <a:ea typeface="Calibri" panose="020F0502020204030204" pitchFamily="34" charset="0"/>
                      </a:rPr>
                      <m:t>large</m:t>
                    </m:r>
                  </m:oMath>
                </a14:m>
                <a:r>
                  <a:rPr lang="en-US" dirty="0">
                    <a:solidFill>
                      <a:srgbClr val="000000"/>
                    </a:solidFill>
                    <a:ea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  <a:endParaRPr lang="en-US" dirty="0"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8E26E696-1DD5-474C-B114-D667BA5D6E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6828" y="991545"/>
                <a:ext cx="5071731" cy="4781933"/>
              </a:xfrm>
              <a:blipFill>
                <a:blip r:embed="rId5"/>
                <a:stretch>
                  <a:fillRect l="-2163" t="-1276" r="-841" b="-2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1C0101-767B-4A30-8649-28A297BA8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2217EF-9B83-4D18-A61B-0C1637B839C4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074" y="958850"/>
            <a:ext cx="6811926" cy="494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4DDFA13-3D6C-4B07-96EA-5C53FF800B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88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739"/>
    </mc:Choice>
    <mc:Fallback>
      <p:transition spd="slow" advTm="129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073888"/>
          </a:xfrm>
        </p:spPr>
        <p:txBody>
          <a:bodyPr/>
          <a:lstStyle/>
          <a:p>
            <a:r>
              <a:rPr lang="en-US" b="1" dirty="0"/>
              <a:t>Poisson sampling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8E26E696-1DD5-474C-B114-D667BA5D6E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985653"/>
                <a:ext cx="10515600" cy="5213128"/>
              </a:xfrm>
            </p:spPr>
            <p:txBody>
              <a:bodyPr>
                <a:noAutofit/>
              </a:bodyPr>
              <a:lstStyle/>
              <a:p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Calibri" panose="020F0502020204030204" pitchFamily="34" charset="0"/>
                    <a:cs typeface="+mn-cs"/>
                  </a:rPr>
                  <a:t>In survey methodology, </a:t>
                </a:r>
                <a:r>
                  <a:rPr lang="en-US" dirty="0">
                    <a:ea typeface="Calibri" panose="020F0502020204030204" pitchFamily="34" charset="0"/>
                  </a:rPr>
                  <a:t>Poisson (PO) sampling </a:t>
                </a:r>
                <a:r>
                  <a:rPr lang="en-US" dirty="0">
                    <a:solidFill>
                      <a:srgbClr val="000000"/>
                    </a:solidFill>
                  </a:rPr>
                  <a:t>includes </a:t>
                </a: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Calibri" panose="020F0502020204030204" pitchFamily="34" charset="0"/>
                    <a:cs typeface="+mn-cs"/>
                  </a:rPr>
                  <a:t>each unit of the population </a:t>
                </a:r>
                <a:r>
                  <a:rPr lang="en-US" dirty="0">
                    <a:solidFill>
                      <a:srgbClr val="000000"/>
                    </a:solidFill>
                  </a:rPr>
                  <a:t>based on the outcome of</a:t>
                </a:r>
                <a:r>
                  <a:rPr lang="en-US" dirty="0">
                    <a:solidFill>
                      <a:prstClr val="black"/>
                    </a:solidFill>
                  </a:rPr>
                  <a:t> </a:t>
                </a: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Calibri" panose="020F0502020204030204" pitchFamily="34" charset="0"/>
                    <a:cs typeface="+mn-cs"/>
                  </a:rPr>
                  <a:t>an independent Bernoulli trial</a:t>
                </a:r>
                <a:r>
                  <a:rPr lang="en-US" dirty="0">
                    <a:ea typeface="Calibri" panose="020F0502020204030204" pitchFamily="34" charset="0"/>
                  </a:rPr>
                  <a:t>:</a:t>
                </a:r>
              </a:p>
              <a:p>
                <a:pPr marL="971550" lvl="1" indent="-514350">
                  <a:lnSpc>
                    <a:spcPct val="105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Units in frame generate a random number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~</m:t>
                    </m:r>
                    <m:r>
                      <a:rPr lang="en-US" sz="2800" i="1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𝑈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0, 1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</m:t>
                    </m:r>
                  </m:oMath>
                </a14:m>
                <a:r>
                  <a:rPr lang="en-US" sz="2800" dirty="0">
                    <a:ea typeface="DengXian" panose="02010600030101010101" pitchFamily="2" charset="-122"/>
                  </a:rPr>
                  <a:t>for </a:t>
                </a:r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every population unit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. </a:t>
                </a:r>
              </a:p>
              <a:p>
                <a:pPr marL="971550" lvl="1" indent="-514350">
                  <a:lnSpc>
                    <a:spcPct val="105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Unit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sz="2800" i="1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 </a:t>
                </a:r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is sampled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≤</m:t>
                    </m:r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</m:oMath>
                </a14:m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where 0 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 &lt;1 is the desired inclusion probability for each unit.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 is predetermined and </a:t>
                </a:r>
                <a:r>
                  <a:rPr lang="en-US" sz="2800" dirty="0">
                    <a:ea typeface="Calibri" panose="020F0502020204030204" pitchFamily="34" charset="0"/>
                  </a:rPr>
                  <a:t>may vary with index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sz="2800" dirty="0">
                    <a:ea typeface="Calibri" panose="020F0502020204030204" pitchFamily="34" charset="0"/>
                  </a:rPr>
                  <a:t>.  </a:t>
                </a:r>
              </a:p>
              <a:p>
                <a:pPr marL="457200" lvl="1" indent="0">
                  <a:lnSpc>
                    <a:spcPct val="105000"/>
                  </a:lnSpc>
                  <a:spcBef>
                    <a:spcPts val="0"/>
                  </a:spcBef>
                  <a:buNone/>
                </a:pPr>
                <a:endParaRPr lang="en-US" sz="2800" dirty="0">
                  <a:ea typeface="Calibri" panose="020F0502020204030204" pitchFamily="34" charset="0"/>
                </a:endParaRPr>
              </a:p>
              <a:p>
                <a:pPr>
                  <a:lnSpc>
                    <a:spcPct val="115000"/>
                  </a:lnSpc>
                  <a:spcBef>
                    <a:spcPts val="0"/>
                  </a:spcBef>
                  <a:tabLst>
                    <a:tab pos="457200" algn="l"/>
                  </a:tabLst>
                </a:pPr>
                <a:r>
                  <a:rPr lang="en-US" dirty="0">
                    <a:ea typeface="Calibri" panose="020F0502020204030204" pitchFamily="34" charset="0"/>
                  </a:rPr>
                  <a:t>The first-order inclusion probability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, and the second-order joint inclusion probability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 </m:t>
                    </m:r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𝑓𝑜𝑟</m:t>
                    </m:r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 </m:t>
                    </m:r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𝑖</m:t>
                    </m:r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≠</m:t>
                    </m:r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𝑗</m:t>
                    </m:r>
                  </m:oMath>
                </a14:m>
                <a:endParaRPr lang="en-US" dirty="0">
                  <a:ea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8E26E696-1DD5-474C-B114-D667BA5D6E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985653"/>
                <a:ext cx="10515600" cy="5213128"/>
              </a:xfrm>
              <a:blipFill>
                <a:blip r:embed="rId5"/>
                <a:stretch>
                  <a:fillRect l="-1043" t="-1988" r="-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1C0101-767B-4A30-8649-28A297BA8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26F2A6C-D73E-47D8-8B4B-383902B341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344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565"/>
    </mc:Choice>
    <mc:Fallback>
      <p:transition spd="slow" advTm="44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13990"/>
          </a:xfrm>
        </p:spPr>
        <p:txBody>
          <a:bodyPr/>
          <a:lstStyle/>
          <a:p>
            <a:r>
              <a:rPr lang="en-US" b="1" dirty="0"/>
              <a:t>MPPS sampling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09EEB85-0DBF-4B77-A1BB-61416C71237B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838200" y="1113991"/>
                <a:ext cx="11213805" cy="4574428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dirty="0">
                    <a:ea typeface="Calibri" panose="020F0502020204030204" pitchFamily="34" charset="0"/>
                  </a:rPr>
                  <a:t>MPPS sampling is Poisson sampling with the desired first-order inclusion probability derived from multiple frames based on the Probability Proportional to Size without replacement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𝑝𝑠</m:t>
                        </m:r>
                      </m:e>
                    </m:d>
                  </m:oMath>
                </a14:m>
                <a:r>
                  <a:rPr lang="en-US" dirty="0">
                    <a:ea typeface="Calibri" panose="020F0502020204030204" pitchFamily="34" charset="0"/>
                  </a:rPr>
                  <a:t> inclusion probability.  </a:t>
                </a: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endParaRPr lang="en-US" dirty="0">
                  <a:ea typeface="Calibri" panose="020F0502020204030204" pitchFamily="34" charset="0"/>
                </a:endParaRP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dirty="0">
                    <a:ea typeface="Calibri" panose="020F0502020204030204" pitchFamily="34" charset="0"/>
                  </a:rPr>
                  <a:t>To implement MPPS sampling, the key is to identify the desired inclusion probability for each unit through multiple frames on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𝜋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𝑝𝑠</m:t>
                    </m:r>
                  </m:oMath>
                </a14:m>
                <a:r>
                  <a:rPr lang="en-US" dirty="0">
                    <a:ea typeface="Calibri" panose="020F0502020204030204" pitchFamily="34" charset="0"/>
                  </a:rPr>
                  <a:t> measurement.  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09EEB85-0DBF-4B77-A1BB-61416C71237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838200" y="1113991"/>
                <a:ext cx="11213805" cy="4574428"/>
              </a:xfrm>
              <a:blipFill>
                <a:blip r:embed="rId5"/>
                <a:stretch>
                  <a:fillRect l="-979" t="-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8DDAC4-BFB5-488D-89BC-379580F8B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6</a:t>
            </a:fld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B557201-02A2-4D00-9003-EF32F41B35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01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660"/>
    </mc:Choice>
    <mc:Fallback>
      <p:transition spd="slow" advTm="42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26912"/>
          </a:xfrm>
        </p:spPr>
        <p:txBody>
          <a:bodyPr/>
          <a:lstStyle/>
          <a:p>
            <a:r>
              <a:rPr lang="en-US" b="1" dirty="0"/>
              <a:t>MPPS sampling (cont.)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09EEB85-0DBF-4B77-A1BB-61416C71237B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923261" y="955717"/>
                <a:ext cx="9836888" cy="4946566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sz="2400" dirty="0">
                    <a:ea typeface="Calibri" panose="020F0502020204030204" pitchFamily="34" charset="0"/>
                  </a:rPr>
                  <a:t>The details for deriving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4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𝜋</m:t>
                        </m:r>
                      </m:e>
                      <m:sub>
                        <m:r>
                          <a:rPr lang="en-US" sz="24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ea typeface="Calibri" panose="020F0502020204030204" pitchFamily="34" charset="0"/>
                  </a:rPr>
                  <a:t> are as follows:</a:t>
                </a:r>
              </a:p>
              <a:p>
                <a:pPr marL="914400" lvl="1" indent="-457200">
                  <a:lnSpc>
                    <a:spcPct val="105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000" dirty="0">
                    <a:ea typeface="Calibri" panose="020F0502020204030204" pitchFamily="34" charset="0"/>
                  </a:rPr>
                  <a:t>Construct </a:t>
                </a:r>
                <a:r>
                  <a:rPr lang="en-US" sz="2000" i="1" dirty="0">
                    <a:ea typeface="Calibri" panose="020F0502020204030204" pitchFamily="34" charset="0"/>
                  </a:rPr>
                  <a:t>K</a:t>
                </a:r>
                <a:r>
                  <a:rPr lang="en-US" sz="2000" dirty="0">
                    <a:ea typeface="Calibri" panose="020F0502020204030204" pitchFamily="34" charset="0"/>
                  </a:rPr>
                  <a:t> frames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𝑈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000" dirty="0">
                    <a:ea typeface="Calibri" panose="020F0502020204030204" pitchFamily="34" charset="0"/>
                  </a:rPr>
                  <a:t> from </a:t>
                </a:r>
                <a:r>
                  <a:rPr lang="en-US" sz="2000" i="1" dirty="0">
                    <a:ea typeface="Calibri" panose="020F0502020204030204" pitchFamily="34" charset="0"/>
                  </a:rPr>
                  <a:t>U</a:t>
                </a:r>
                <a:r>
                  <a:rPr lang="en-US" sz="2000" dirty="0">
                    <a:ea typeface="Calibri" panose="020F0502020204030204" pitchFamily="34" charset="0"/>
                  </a:rPr>
                  <a:t>. </a:t>
                </a:r>
              </a:p>
              <a:p>
                <a:pPr marL="914400" lvl="1" indent="-457200">
                  <a:lnSpc>
                    <a:spcPct val="105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000" dirty="0">
                    <a:ea typeface="Calibri" panose="020F0502020204030204" pitchFamily="34" charset="0"/>
                  </a:rPr>
                  <a:t>Identify Measure of Size (MOS) variable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𝑥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𝑘</m:t>
                        </m:r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>
                    <a:ea typeface="Calibri" panose="020F0502020204030204" pitchFamily="34" charset="0"/>
                  </a:rPr>
                  <a:t> for each frame </a:t>
                </a:r>
                <a:r>
                  <a:rPr lang="en-US" sz="2000" i="1" dirty="0">
                    <a:ea typeface="Calibri" panose="020F0502020204030204" pitchFamily="34" charset="0"/>
                  </a:rPr>
                  <a:t>k</a:t>
                </a:r>
                <a:r>
                  <a:rPr lang="en-US" sz="2000" dirty="0">
                    <a:ea typeface="Calibri" panose="020F0502020204030204" pitchFamily="34" charset="0"/>
                  </a:rPr>
                  <a:t>, </a:t>
                </a:r>
                <a:r>
                  <a:rPr lang="en-US" sz="2000" i="1" dirty="0">
                    <a:ea typeface="Calibri" panose="020F0502020204030204" pitchFamily="34" charset="0"/>
                  </a:rPr>
                  <a:t>k</a:t>
                </a:r>
                <a:r>
                  <a:rPr lang="en-US" sz="2000" dirty="0">
                    <a:ea typeface="Calibri" panose="020F0502020204030204" pitchFamily="34" charset="0"/>
                  </a:rPr>
                  <a:t> = 1, …, </a:t>
                </a:r>
                <a:r>
                  <a:rPr lang="en-US" sz="2000" i="1" dirty="0">
                    <a:ea typeface="Calibri" panose="020F0502020204030204" pitchFamily="34" charset="0"/>
                  </a:rPr>
                  <a:t>K</a:t>
                </a:r>
                <a:r>
                  <a:rPr lang="en-US" sz="2000" dirty="0">
                    <a:ea typeface="Calibri" panose="020F0502020204030204" pitchFamily="34" charset="0"/>
                  </a:rPr>
                  <a:t>.</a:t>
                </a:r>
              </a:p>
              <a:p>
                <a:pPr marL="914400" lvl="1" indent="-457200">
                  <a:lnSpc>
                    <a:spcPct val="105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000" dirty="0">
                    <a:ea typeface="Calibri" panose="020F0502020204030204" pitchFamily="34" charset="0"/>
                  </a:rPr>
                  <a:t>Determine the target sample size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SupPr>
                      <m:e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𝑘</m:t>
                        </m:r>
                      </m:sub>
                      <m:sup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sz="2000" dirty="0">
                    <a:ea typeface="Calibri" panose="020F0502020204030204" pitchFamily="34" charset="0"/>
                  </a:rPr>
                  <a:t> to meet survey precision requirement.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SupPr>
                      <m:e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𝑘</m:t>
                        </m:r>
                      </m:sub>
                      <m:sup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sz="2000" dirty="0">
                    <a:ea typeface="Calibri" panose="020F0502020204030204" pitchFamily="34" charset="0"/>
                  </a:rPr>
                  <a:t> is a function of survey precision, population size, and auxiliary data.</a:t>
                </a:r>
              </a:p>
              <a:p>
                <a:pPr marL="914400" lvl="1" indent="-457200">
                  <a:lnSpc>
                    <a:spcPct val="105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000" dirty="0">
                    <a:ea typeface="Calibri" panose="020F0502020204030204" pitchFamily="34" charset="0"/>
                  </a:rPr>
                  <a:t>Calculate inclusion probability based on 𝜋𝑝𝑠 setting, </a:t>
                </a:r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𝜋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𝑘</m:t>
                        </m:r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en-US" sz="200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SupPr>
                      <m:e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𝑘</m:t>
                        </m:r>
                      </m:sub>
                      <m:sup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p>
                    </m:sSubSup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SupPr>
                          <m:e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𝑘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,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𝑝</m:t>
                            </m:r>
                          </m:sup>
                        </m:sSubSup>
                      </m:num>
                      <m:den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naryPr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𝑘</m:t>
                                </m:r>
                              </m:sub>
                            </m:sSub>
                          </m:sub>
                          <m:sup/>
                          <m:e>
                            <m:sSubSup>
                              <m:sSub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𝑘</m:t>
                                </m:r>
                                <m:r>
                                  <a:rPr lang="en-US" sz="2000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,</m:t>
                                </m:r>
                                <m:r>
                                  <a:rPr lang="en-US" sz="2000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000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nary>
                      </m:den>
                    </m:f>
                  </m:oMath>
                </a14:m>
                <a:r>
                  <a:rPr lang="en-US" sz="2000" dirty="0">
                    <a:ea typeface="Calibri" panose="020F0502020204030204" pitchFamily="34" charset="0"/>
                  </a:rPr>
                  <a:t>, where </a:t>
                </a:r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0&lt;</m:t>
                    </m:r>
                    <m:r>
                      <a:rPr lang="en-US" sz="200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𝑝</m:t>
                    </m:r>
                    <m:r>
                      <a:rPr lang="en-US" sz="200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≤1</m:t>
                    </m:r>
                  </m:oMath>
                </a14:m>
                <a:r>
                  <a:rPr lang="en-US" sz="2000" dirty="0">
                    <a:ea typeface="Calibri" panose="020F0502020204030204" pitchFamily="34" charset="0"/>
                  </a:rPr>
                  <a:t>.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𝜋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𝑘</m:t>
                        </m:r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en-US" sz="200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≥1</m:t>
                    </m:r>
                  </m:oMath>
                </a14:m>
                <a:r>
                  <a:rPr lang="en-US" sz="2000" dirty="0">
                    <a:ea typeface="Calibri" panose="020F0502020204030204" pitchFamily="34" charset="0"/>
                  </a:rPr>
                  <a:t>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𝜋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𝑘</m:t>
                        </m:r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en-US" sz="200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=1</m:t>
                    </m:r>
                  </m:oMath>
                </a14:m>
                <a:r>
                  <a:rPr lang="en-US" sz="2000" dirty="0">
                    <a:ea typeface="Calibri" panose="020F0502020204030204" pitchFamily="34" charset="0"/>
                  </a:rPr>
                  <a:t>. </a:t>
                </a:r>
                <a:r>
                  <a:rPr lang="en-US" sz="2000" i="1" dirty="0">
                    <a:ea typeface="Calibri" panose="020F0502020204030204" pitchFamily="34" charset="0"/>
                  </a:rPr>
                  <a:t>Notes: After removing the certainties, must renormalize to get inclusion probabilities for the rest. Also, p = 1 is a possibility.</a:t>
                </a:r>
              </a:p>
              <a:p>
                <a:pPr marL="914400" lvl="1" indent="-457200">
                  <a:lnSpc>
                    <a:spcPct val="105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000" dirty="0">
                    <a:ea typeface="Calibri" panose="020F0502020204030204" pitchFamily="34" charset="0"/>
                  </a:rPr>
                  <a:t>Predetermined probability for Poisson sample selection:</a:t>
                </a:r>
              </a:p>
              <a:p>
                <a:pPr marL="457200" lvl="1" indent="0" algn="ctr">
                  <a:lnSpc>
                    <a:spcPct val="105000"/>
                  </a:lnSpc>
                  <a:spcBef>
                    <a:spcPts val="0"/>
                  </a:spcBef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𝜋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en-US" sz="200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1≤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𝑘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≤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𝐾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𝑘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,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sub>
                        </m:sSub>
                      </m:e>
                    </m:func>
                  </m:oMath>
                </a14:m>
                <a:r>
                  <a:rPr lang="en-US" sz="2000" dirty="0">
                    <a:ea typeface="Calibri" panose="020F0502020204030204" pitchFamily="34" charset="0"/>
                  </a:rPr>
                  <a:t>. </a:t>
                </a:r>
              </a:p>
              <a:p>
                <a:pPr marL="457200" lvl="1" indent="0" algn="ctr">
                  <a:lnSpc>
                    <a:spcPct val="105000"/>
                  </a:lnSpc>
                  <a:spcBef>
                    <a:spcPts val="0"/>
                  </a:spcBef>
                  <a:buNone/>
                </a:pPr>
                <a:endParaRPr lang="en-US" sz="1200" dirty="0">
                  <a:ea typeface="Calibri" panose="020F0502020204030204" pitchFamily="34" charset="0"/>
                </a:endParaRP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Calibri" panose="020F0502020204030204" pitchFamily="34" charset="0"/>
                  </a:rPr>
                  <a:t>After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is calculated for </a:t>
                </a:r>
                <a14:m>
                  <m:oMath xmlns:m="http://schemas.openxmlformats.org/officeDocument/2006/math">
                    <m:r>
                      <a:rPr kumimoji="0" lang="en-US" sz="2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kumimoji="0" lang="en-US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∈</m:t>
                    </m:r>
                    <m:r>
                      <a:rPr kumimoji="0" lang="en-US" sz="24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𝑈</m:t>
                    </m:r>
                  </m:oMath>
                </a14:m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Calibri" panose="020F0502020204030204" pitchFamily="34" charset="0"/>
                  </a:rPr>
                  <a:t> and a random number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is generated,</a:t>
                </a:r>
                <a:r>
                  <a:rPr kumimoji="0" lang="en-US" sz="2400" b="0" i="0" u="none" strike="noStrike" kern="1200" cap="none" spc="0" normalizeH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lang="en-US" sz="2400" dirty="0">
                    <a:solidFill>
                      <a:prstClr val="black"/>
                    </a:solidFill>
                    <a:ea typeface="Times New Roman" panose="02020603050405020304" pitchFamily="18" charset="0"/>
                  </a:rPr>
                  <a:t>s</a:t>
                </a: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Calibri" panose="020F0502020204030204" pitchFamily="34" charset="0"/>
                  </a:rPr>
                  <a:t>ample selection is determined on the comparison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Calibri" panose="020F0502020204030204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kumimoji="0" lang="en-US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Calibri" panose="020F0502020204030204" pitchFamily="3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09EEB85-0DBF-4B77-A1BB-61416C71237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923261" y="955717"/>
                <a:ext cx="9836888" cy="4946566"/>
              </a:xfrm>
              <a:blipFill>
                <a:blip r:embed="rId5"/>
                <a:stretch>
                  <a:fillRect l="-805" t="-9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8DDAC4-BFB5-488D-89BC-379580F8B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6996EA9-6312-42EA-ABFB-1AD7AC42B4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52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58"/>
    </mc:Choice>
    <mc:Fallback>
      <p:transition spd="slow" advTm="51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13990"/>
          </a:xfrm>
        </p:spPr>
        <p:txBody>
          <a:bodyPr/>
          <a:lstStyle/>
          <a:p>
            <a:r>
              <a:rPr lang="en-US" b="1" dirty="0"/>
              <a:t>MPPS sampling (cont.)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09EEB85-0DBF-4B77-A1BB-61416C71237B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838200" y="932400"/>
                <a:ext cx="10932042" cy="4993200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sz="26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Sample indicator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1       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𝑖𝑓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sz="2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≤</m:t>
                            </m:r>
                            <m:sSub>
                              <m:sSubPr>
                                <m:ctrlPr>
                                  <a:rPr lang="en-US" sz="2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0     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𝑜𝑡h𝑒𝑟𝑤𝑖𝑠𝑒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2600" dirty="0">
                    <a:ea typeface="Times New Roman" panose="02020603050405020304" pitchFamily="18" charset="0"/>
                  </a:rPr>
                  <a:t>, i</a:t>
                </a:r>
                <a:r>
                  <a:rPr lang="en-US" sz="2600" dirty="0">
                    <a:solidFill>
                      <a:srgbClr val="000000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6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1,…,</m:t>
                    </m:r>
                    <m:r>
                      <a:rPr lang="en-US" sz="26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r>
                  <a:rPr lang="en-US" sz="26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, is an </a:t>
                </a:r>
                <a:r>
                  <a:rPr lang="en-US" sz="2600" dirty="0">
                    <a:ea typeface="Calibri" panose="020F0502020204030204" pitchFamily="34" charset="0"/>
                  </a:rPr>
                  <a:t>independent</a:t>
                </a:r>
                <a:r>
                  <a:rPr lang="en-US" sz="26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 Bernoulli(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6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). Unequal probabilities of selection is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e>
                    </m:d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=1−</m:t>
                    </m:r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=0</m:t>
                        </m:r>
                      </m:e>
                    </m:d>
                  </m:oMath>
                </a14:m>
                <a:r>
                  <a:rPr lang="en-US" sz="26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.  </a:t>
                </a: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sz="26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In MPPS sampling, selections are independent</a:t>
                </a:r>
                <a:r>
                  <a:rPr lang="en-US" sz="2600" dirty="0">
                    <a:ea typeface="Times New Roman" panose="02020603050405020304" pitchFamily="18" charset="0"/>
                  </a:rPr>
                  <a:t> and </a:t>
                </a:r>
                <a:r>
                  <a:rPr lang="en-US" sz="26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sample design is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d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∏"/>
                        <m:limLoc m:val="undOvr"/>
                        <m:supHide m:val="on"/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nary>
                      <m:naryPr>
                        <m:chr m:val="∏"/>
                        <m:limLoc m:val="undOvr"/>
                        <m:supHide m:val="on"/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/</m:t>
                        </m:r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</m:sub>
                      <m:sup/>
                      <m:e>
                        <m:d>
                          <m:dPr>
                            <m:ctrlP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en-US" sz="2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sz="2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. Total number of possible samples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6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.  </a:t>
                </a: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sz="2600" dirty="0">
                    <a:ea typeface="Calibri" panose="020F0502020204030204" pitchFamily="34" charset="0"/>
                  </a:rPr>
                  <a:t>The size of MPPS sampling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𝑠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𝐼</m:t>
                            </m:r>
                          </m:e>
                          <m: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6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𝜀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6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≤</m:t>
                                </m:r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sub>
                        </m:sSub>
                      </m:e>
                    </m:nary>
                  </m:oMath>
                </a14:m>
                <a:r>
                  <a:rPr lang="en-US" sz="2600" dirty="0">
                    <a:ea typeface="Times New Roman" panose="02020603050405020304" pitchFamily="18" charset="0"/>
                  </a:rPr>
                  <a:t>.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600" dirty="0">
                    <a:ea typeface="Calibri" panose="020F0502020204030204" pitchFamily="34" charset="0"/>
                  </a:rPr>
                  <a:t> is random.  </a:t>
                </a: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E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sub>
                        </m:sSub>
                      </m:e>
                    </m:d>
                    <m:r>
                      <a:rPr lang="en-US" sz="2600" b="0" i="0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sz="2600" b="0" i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600" b="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and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𝑉</m:t>
                    </m:r>
                    <m:d>
                      <m:d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sub>
                        </m:sSub>
                      </m:e>
                    </m:d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(1−</m:t>
                        </m:r>
                      </m:e>
                    </m:nary>
                    <m:sSub>
                      <m:sSub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sz="26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600" dirty="0">
                    <a:solidFill>
                      <a:srgbClr val="000000"/>
                    </a:solidFill>
                    <a:ea typeface="Times New Roman" panose="02020603050405020304" pitchFamily="18" charset="0"/>
                  </a:rPr>
                  <a:t>-&gt; construct a predict interval.</a:t>
                </a: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sz="2600" dirty="0">
                    <a:ea typeface="Calibri" panose="020F0502020204030204" pitchFamily="34" charset="0"/>
                  </a:rPr>
                  <a:t>It is easy to show that E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sub>
                        </m:sSub>
                      </m:e>
                    </m:d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≥</m:t>
                    </m:r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60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sSubSup>
                          <m:sSubSup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p>
                        </m:sSubSup>
                      </m:e>
                    </m:func>
                  </m:oMath>
                </a14:m>
                <a:r>
                  <a:rPr lang="en-US" sz="2600" dirty="0">
                    <a:ea typeface="Calibri" panose="020F0502020204030204" pitchFamily="34" charset="0"/>
                  </a:rPr>
                  <a:t> and </a:t>
                </a:r>
                <a:r>
                  <a:rPr lang="en-US" sz="2600" dirty="0">
                    <a:solidFill>
                      <a:prstClr val="black"/>
                    </a:solidFill>
                    <a:ea typeface="Calibri" panose="020F0502020204030204" pitchFamily="34" charset="0"/>
                  </a:rPr>
                  <a:t>E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6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2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≥</m:t>
                    </m:r>
                    <m:sSubSup>
                      <m:sSubSupPr>
                        <m:ctrlPr>
                          <a:rPr lang="en-US" sz="26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6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6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sz="26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sz="2600" dirty="0">
                    <a:ea typeface="Calibri" panose="020F0502020204030204" pitchFamily="34" charset="0"/>
                  </a:rPr>
                  <a:t>. </a:t>
                </a:r>
              </a:p>
              <a:p>
                <a:pPr>
                  <a:lnSpc>
                    <a:spcPct val="105000"/>
                  </a:lnSpc>
                  <a:spcBef>
                    <a:spcPts val="0"/>
                  </a:spcBef>
                </a:pPr>
                <a:r>
                  <a:rPr lang="en-US" sz="2600" dirty="0">
                    <a:ea typeface="Calibri" panose="020F0502020204030204" pitchFamily="34" charset="0"/>
                  </a:rPr>
                  <a:t>In MPPS sampling,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𝑆</m:t>
                    </m:r>
                    <m:r>
                      <a:rPr lang="en-US" sz="2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∩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600" dirty="0">
                    <a:ea typeface="Times New Roman" panose="02020603050405020304" pitchFamily="18" charset="0"/>
                  </a:rPr>
                  <a:t>. The size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600" dirty="0">
                    <a:ea typeface="Times New Roman" panose="02020603050405020304" pitchFamily="18" charset="0"/>
                  </a:rPr>
                  <a:t>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∈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𝑈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𝐼</m:t>
                            </m:r>
                          </m:e>
                          <m: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en-US" sz="260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∈</m:t>
                                </m:r>
                                <m:sSub>
                                  <m:sSubPr>
                                    <m:ctrlPr>
                                      <a:rPr lang="en-US" sz="2600" i="1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</m:sub>
                        </m:sSub>
                      </m:e>
                    </m:nary>
                  </m:oMath>
                </a14:m>
                <a:r>
                  <a:rPr lang="en-US" sz="2600" dirty="0">
                    <a:ea typeface="Times New Roman" panose="02020603050405020304" pitchFamily="18" charset="0"/>
                  </a:rPr>
                  <a:t>. Thus,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600" b="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600" b="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600" dirty="0">
                    <a:ea typeface="Times New Roman" panose="02020603050405020304" pitchFamily="18" charset="0"/>
                  </a:rPr>
                  <a:t> is not determined by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600" b="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600" b="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sz="2600" b="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sz="2600" dirty="0">
                    <a:ea typeface="Times New Roman" panose="02020603050405020304" pitchFamily="18" charset="0"/>
                  </a:rPr>
                  <a:t>.</a:t>
                </a:r>
                <a:endParaRPr lang="en-US" sz="2600" dirty="0"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09EEB85-0DBF-4B77-A1BB-61416C71237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838200" y="932400"/>
                <a:ext cx="10932042" cy="4993200"/>
              </a:xfrm>
              <a:blipFill>
                <a:blip r:embed="rId5"/>
                <a:stretch>
                  <a:fillRect l="-892" r="-167" b="-37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8DDAC4-BFB5-488D-89BC-379580F8B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C584B-4FDB-4F44-A6C4-1975659C80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7E5D994-E11F-4CD8-840E-9FFF35C2D0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70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87"/>
    </mc:Choice>
    <mc:Fallback>
      <p:transition spd="slow" advTm="46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84B6276-9E5C-4BC2-B6F5-F9FB3732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892"/>
            <a:ext cx="10515600" cy="869645"/>
          </a:xfrm>
        </p:spPr>
        <p:txBody>
          <a:bodyPr/>
          <a:lstStyle/>
          <a:p>
            <a:r>
              <a:rPr lang="en-US" b="1" dirty="0"/>
              <a:t>Pros &amp; cons of MPPS sampling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9964F-C64C-4E83-A688-AD8A3B02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C584B-4FDB-4F44-A6C4-1975659C80FA}" type="slidenum">
              <a:rPr lang="en-US" smtClean="0"/>
              <a:t>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24F6-4BA0-41ED-AE65-769832F8E8F0}"/>
                  </a:ext>
                </a:extLst>
              </p:cNvPr>
              <p:cNvSpPr txBox="1"/>
              <p:nvPr/>
            </p:nvSpPr>
            <p:spPr>
              <a:xfrm>
                <a:off x="838200" y="1133211"/>
                <a:ext cx="10325987" cy="45915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07000"/>
                  </a:lnSpc>
                </a:pPr>
                <a:r>
                  <a:rPr lang="en-US" sz="2800" b="1" dirty="0">
                    <a:ea typeface="DengXian" panose="02010600030101010101" pitchFamily="2" charset="-122"/>
                  </a:rPr>
                  <a:t>Pros: </a:t>
                </a:r>
              </a:p>
              <a:p>
                <a:pPr marL="342900" lvl="0" indent="-342900">
                  <a:lnSpc>
                    <a:spcPct val="107000"/>
                  </a:lnSpc>
                  <a:buFont typeface="+mj-lt"/>
                  <a:buAutoNum type="arabicParenR"/>
                </a:pPr>
                <a:r>
                  <a:rPr lang="en-US" sz="2000" dirty="0">
                    <a:ea typeface="DengXian" panose="02010600030101010101" pitchFamily="2" charset="-122"/>
                  </a:rPr>
                  <a:t>MPPS has independent samples</a:t>
                </a:r>
              </a:p>
              <a:p>
                <a:pPr marL="342900" marR="0" lvl="0" indent="-342900" algn="l" defTabSz="914400" rtl="0" eaLnBrk="1" fontAlgn="auto" latinLnBrk="0" hangingPunct="1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arenR"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DengXian" panose="02010600030101010101" pitchFamily="2" charset="-122"/>
                    <a:cs typeface="+mn-cs"/>
                  </a:rPr>
                  <a:t>Simple variance formula: theoretical variance of total estimate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kumimoji="0" lang="en-US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𝑀𝑃𝑃𝑆</m:t>
                            </m:r>
                          </m:sub>
                        </m:sSub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kumimoji="0" lang="en-US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kumimoji="0" lang="en-US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acc>
                      </m:e>
                      <m:sub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𝜋</m:t>
                        </m:r>
                      </m:sub>
                    </m:sSub>
                    <m:r>
                      <a:rPr kumimoji="0" lang="en-US" sz="20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𝑈</m:t>
                        </m:r>
                      </m:sub>
                      <m:sup/>
                      <m:e>
                        <m:f>
                          <m:fPr>
                            <m:ctrlPr>
                              <a:rPr kumimoji="0" lang="en-US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kumimoji="0" lang="en-US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nary>
                    <m:sSubSup>
                      <m:sSubSupPr>
                        <m:ctrlP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DengXian" panose="02010600030101010101" pitchFamily="2" charset="-122"/>
                    <a:cs typeface="+mn-cs"/>
                  </a:rPr>
                  <a:t>, and an unbiased variance estimator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kumimoji="0" lang="en-US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𝑉</m:t>
                                </m:r>
                              </m:e>
                            </m:acc>
                          </m:e>
                          <m:sub>
                            <m:r>
                              <a:rPr kumimoji="0" lang="en-US" sz="20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𝑀𝑃𝑃𝑆</m:t>
                            </m:r>
                          </m:sub>
                        </m:sSub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kumimoji="0" lang="en-US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kumimoji="0" lang="en-US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acc>
                      </m:e>
                      <m:sub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𝜋</m:t>
                        </m:r>
                      </m:sub>
                    </m:sSub>
                    <m:r>
                      <a:rPr kumimoji="0" lang="en-US" sz="20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𝑠</m:t>
                        </m:r>
                      </m:sub>
                      <m:sup/>
                      <m:e>
                        <m:f>
                          <m:fPr>
                            <m:ctrlPr>
                              <a:rPr kumimoji="0" lang="en-US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kumimoji="0" lang="en-US" sz="20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sSubSup>
                              <m:sSubSupPr>
                                <m:ctrlP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kumimoji="0" lang="en-US" sz="2000" b="0" i="1" u="none" strike="noStrike" kern="1200" cap="none" spc="0" normalizeH="0" baseline="0" noProof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bSup>
                          </m:den>
                        </m:f>
                      </m:e>
                    </m:nary>
                    <m:sSubSup>
                      <m:sSubSupPr>
                        <m:ctrlP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kumimoji="0" 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DengXian" panose="02010600030101010101" pitchFamily="2" charset="-122"/>
                    <a:cs typeface="+mn-cs"/>
                  </a:rPr>
                  <a:t>.</a:t>
                </a:r>
              </a:p>
              <a:p>
                <a:pPr marL="342900" marR="0" lvl="0" indent="-342900" algn="l" defTabSz="914400" rtl="0" eaLnBrk="1" fontAlgn="auto" latinLnBrk="0" hangingPunct="1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arenR"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DengXian" panose="02010600030101010101" pitchFamily="2" charset="-122"/>
                    <a:cs typeface="+mn-cs"/>
                  </a:rPr>
                  <a:t>It is easy to implement unit by unit</a:t>
                </a:r>
                <a:endParaRPr lang="en-US" sz="2000" dirty="0"/>
              </a:p>
              <a:p>
                <a:pPr marL="342900" lvl="0" indent="-342900">
                  <a:lnSpc>
                    <a:spcPct val="107000"/>
                  </a:lnSpc>
                  <a:buFont typeface="+mj-lt"/>
                  <a:buAutoNum type="arabicParenR"/>
                </a:pPr>
                <a:r>
                  <a:rPr lang="en-US" sz="2000" dirty="0">
                    <a:ea typeface="DengXian" panose="02010600030101010101" pitchFamily="2" charset="-122"/>
                  </a:rPr>
                  <a:t>It increases the chance for units in the small frame to be selected</a:t>
                </a:r>
              </a:p>
              <a:p>
                <a:pPr lvl="0">
                  <a:lnSpc>
                    <a:spcPct val="107000"/>
                  </a:lnSpc>
                </a:pPr>
                <a:endParaRPr lang="en-US" sz="800" dirty="0"/>
              </a:p>
              <a:p>
                <a:pPr lvl="0">
                  <a:lnSpc>
                    <a:spcPct val="107000"/>
                  </a:lnSpc>
                </a:pPr>
                <a:r>
                  <a:rPr lang="en-US" sz="2800" b="1" dirty="0">
                    <a:ea typeface="DengXian" panose="02010600030101010101" pitchFamily="2" charset="-122"/>
                  </a:rPr>
                  <a:t>Cons: </a:t>
                </a:r>
              </a:p>
              <a:p>
                <a:pPr marL="342900" marR="0" lvl="0" indent="-342900" algn="l" defTabSz="914400" rtl="0" eaLnBrk="1" fontAlgn="auto" latinLnBrk="0" hangingPunct="1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arenR"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DengXian" panose="02010600030101010101" pitchFamily="2" charset="-122"/>
                    <a:cs typeface="+mn-cs"/>
                  </a:rPr>
                  <a:t>Sample size is random sometimes highly variable</a:t>
                </a:r>
                <a:endParaRPr lang="en-US" sz="2000" dirty="0">
                  <a:ea typeface="DengXian" panose="02010600030101010101" pitchFamily="2" charset="-122"/>
                </a:endParaRPr>
              </a:p>
              <a:p>
                <a:pPr marL="342900" lvl="0" indent="-342900">
                  <a:lnSpc>
                    <a:spcPct val="107000"/>
                  </a:lnSpc>
                  <a:buFont typeface="+mj-lt"/>
                  <a:buAutoNum type="arabicParenR"/>
                </a:pPr>
                <a:r>
                  <a:rPr lang="en-US" sz="2000" dirty="0"/>
                  <a:t>MPPS does not allow cluster sampling</a:t>
                </a:r>
              </a:p>
              <a:p>
                <a:pPr marL="342900" lvl="0" indent="-342900">
                  <a:lnSpc>
                    <a:spcPct val="107000"/>
                  </a:lnSpc>
                  <a:buFont typeface="+mj-lt"/>
                  <a:buAutoNum type="arabicParenR"/>
                </a:pPr>
                <a:r>
                  <a:rPr lang="en-US" sz="2000" dirty="0">
                    <a:ea typeface="DengXian" panose="02010600030101010101" pitchFamily="2" charset="-122"/>
                  </a:rPr>
                  <a:t>There is no guarantee to have enough samples for the smallest frame (rarest population)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sSup>
                          <m:sSupPr>
                            <m:ctrlPr>
                              <a:rPr lang="en-US" sz="2000" i="1" smtClean="0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</m:oMath>
                </a14:m>
                <a:r>
                  <a:rPr lang="en-US" sz="2000" dirty="0">
                    <a:ea typeface="DengXian" panose="02010600030101010101" pitchFamily="2" charset="-122"/>
                  </a:rPr>
                  <a:t>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sz="20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e>
                    </m:func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24F6-4BA0-41ED-AE65-769832F8E8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133211"/>
                <a:ext cx="10325987" cy="4591578"/>
              </a:xfrm>
              <a:prstGeom prst="rect">
                <a:avLst/>
              </a:prstGeom>
              <a:blipFill>
                <a:blip r:embed="rId5"/>
                <a:stretch>
                  <a:fillRect l="-1240" t="-1195" r="-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4947426-D157-4457-A5E0-ADA5FCDE0F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227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54"/>
    </mc:Choice>
    <mc:Fallback>
      <p:transition spd="slow" advTm="39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ssue_x0020_Date xmlns="76200ae3-9792-4cd5-8e8b-92297ba56a0d">2017-05-02T05:00:00+00:00</Issue_x0020_Date>
    <Doc_x0020_Type xmlns="76200ae3-9792-4cd5-8e8b-92297ba56a0d">Communications:Public Relations:Survey - Routine publicity records for surveys such as scripts and announcements - FO New Releases and web site * 602|ff6a3578-655e-40df-99cb-734defbdc0ff</Doc_x0020_Type>
    <OU1 xmlns="76200ae3-9792-4cd5-8e8b-92297ba56a0d">OA:PAO</OU1>
    <Doc_x0020_Title xmlns="76200ae3-9792-4cd5-8e8b-92297ba56a0d">
      <Url>http://nassportal/NASSdocs/Documents/NASS_Widescreen_Template.pptx</Url>
      <Description>NASS PowerPoint Template (2017)</Description>
    </Doc_x0020_Title>
    <AP xmlns="76200ae3-9792-4cd5-8e8b-92297ba56a0d">Yes</AP>
    <Retain xmlns="76200ae3-9792-4cd5-8e8b-92297ba56a0d">3</Retain>
    <BB-Text xmlns="76200ae3-9792-4cd5-8e8b-92297ba56a0d" xsi:nil="true"/>
    <Doc_x0020_Type1 xmlns="76200ae3-9792-4cd5-8e8b-92297ba56a0d">602</Doc_x0020_Type1>
    <Doc_x0020_Category xmlns="76200ae3-9792-4cd5-8e8b-92297ba56a0d">15</Doc_x0020_Category>
    <Expire_x0020_Date xmlns="76200ae3-9792-4cd5-8e8b-92297ba56a0d">2020-05-02T05:00:00+00:00</Expire_x0020_Date>
    <Additional_x0020_Authors xmlns="76200ae3-9792-4cd5-8e8b-92297ba56a0d">
      <UserInfo>
        <DisplayName>i:0#.w|usda\barrja</DisplayName>
        <AccountId>5784</AccountId>
        <AccountType/>
      </UserInfo>
    </Additional_x0020_Authors>
    <Approver_x0020_Comments xmlns="76200ae3-9792-4cd5-8e8b-92297ba56a0d">Use this PowerPoint template for official NASS presentations on wide-screen displays.
3/27/2020 fixed missing Survey &amp; Doc Category_mmd fields in DFP</Approver_x0020_Comments>
    <Doc-ID xmlns="76200ae3-9792-4cd5-8e8b-92297ba56a0d">15214</Doc-ID>
    <PDF1 xmlns="76200ae3-9792-4cd5-8e8b-92297ba56a0d">Do not Convert to a PDF</PDF1>
    <Posted_x0020_By xmlns="76200ae3-9792-4cd5-8e8b-92297ba56a0d">
      <UserInfo>
        <DisplayName>LuceAdmin</DisplayName>
        <AccountId>191</AccountId>
        <AccountType/>
      </UserInfo>
    </Posted_x0020_By>
    <Org_x0020_UnitsTaxHTField0 xmlns="76200ae3-9792-4cd5-8e8b-92297ba56a0d">
      <Terms xmlns="http://schemas.microsoft.com/office/infopath/2007/PartnerControls">
        <TermInfo xmlns="http://schemas.microsoft.com/office/infopath/2007/PartnerControls">
          <TermName xmlns="http://schemas.microsoft.com/office/infopath/2007/PartnerControls">PAO</TermName>
          <TermId xmlns="http://schemas.microsoft.com/office/infopath/2007/PartnerControls">f084ad81-e6cf-4995-a23a-022d61cd5175</TermId>
        </TermInfo>
      </Terms>
    </Org_x0020_UnitsTaxHTField0>
    <Survey xmlns="76200ae3-9792-4cd5-8e8b-92297ba56a0d">
      <Value>239</Value>
    </Survey>
    <SFprep2 xmlns="76200ae3-9792-4cd5-8e8b-92297ba56a0d">Sub Function:</SFprep2>
    <Approver xmlns="76200ae3-9792-4cd5-8e8b-92297ba56a0d">
      <UserInfo>
        <DisplayName>Edwards, Melanie - NASS</DisplayName>
        <AccountId>2288</AccountId>
        <AccountType/>
      </UserInfo>
    </Approver>
    <TaxCatchAll xmlns="76200ae3-9792-4cd5-8e8b-92297ba56a0d">
      <Value>741</Value>
      <Value>726</Value>
      <Value>339</Value>
      <Value>513</Value>
    </TaxCatchAll>
    <BB xmlns="76200ae3-9792-4cd5-8e8b-92297ba56a0d">No</BB>
    <mde2484b4f47481a86986bfe2d90f834 xmlns="76200ae3-9792-4cd5-8e8b-92297ba56a0d">
      <Terms xmlns="http://schemas.microsoft.com/office/infopath/2007/PartnerControls">
        <TermInfo xmlns="http://schemas.microsoft.com/office/infopath/2007/PartnerControls">
          <TermName xmlns="http://schemas.microsoft.com/office/infopath/2007/PartnerControls">Survey - Routine publicity records for surveys such as scripts and announcements - FO New Releases and web site * 602</TermName>
          <TermId xmlns="http://schemas.microsoft.com/office/infopath/2007/PartnerControls">ff6a3578-655e-40df-99cb-734defbdc0ff</TermId>
        </TermInfo>
      </Terms>
    </mde2484b4f47481a86986bfe2d90f834>
    <Review_d xmlns="76200ae3-9792-4cd5-8e8b-92297ba56a0d">2017-05-02T06:00:00+00:00</Review_d>
    <Approval_x0020_Date xmlns="76200ae3-9792-4cd5-8e8b-92297ba56a0d">2017-05-02T06:00:00+00:00</Approval_x0020_Date>
    <AddMeta xmlns="76200ae3-9792-4cd5-8e8b-92297ba56a0d">Done</AddMeta>
    <SurveyTxt xmlns="76200ae3-9792-4cd5-8e8b-92297ba56a0d">General Surveys</SurveyTxt>
    <ECM_WF_Status xmlns="76200ae3-9792-4cd5-8e8b-92297ba56a0d">Ready to Run</ECM_WF_Status>
    <Report_x002f_Memo_x0020_Number xmlns="76200ae3-9792-4cd5-8e8b-92297ba56a0d" xsi:nil="true"/>
    <Runs xmlns="76200ae3-9792-4cd5-8e8b-92297ba56a0d">0</Runs>
    <_dlc_DocId xmlns="76200ae3-9792-4cd5-8e8b-92297ba56a0d">7SHCQ2CVWV3J-642-15214</_dlc_DocId>
    <_dlc_DocIdUrl xmlns="76200ae3-9792-4cd5-8e8b-92297ba56a0d">
      <Url>http://nassportal/NASSdocs/_layouts/15/DocIdRedir.aspx?ID=7SHCQ2CVWV3J-642-15214</Url>
      <Description>7SHCQ2CVWV3J-642-15214</Description>
    </_dlc_DocIdUrl>
    <NASS_Name xmlns="76200ae3-9792-4cd5-8e8b-92297ba56a0d" xsi:nil="true"/>
    <Pub_URL xmlns="76200ae3-9792-4cd5-8e8b-92297ba56a0d">
      <Url>http://nassportal/NASSdocs/DraftDocs/OA/PAO/NASSdocs_PAO_Other/NASS_Widescreen_Template.pptx</Url>
      <Description>http://nassportal.nassad.nass.usda.gov/NASSdocs/DraftDocs/OA/PAO/NASSdocs_PAO_Other/NASS_Widescreen_Template.pptx</Description>
    </Pub_URL>
    <SurveyGroupBy1 xmlns="76200ae3-9792-4cd5-8e8b-92297ba56a0d">General Surveys</SurveyGroupBy1>
    <nee10210d87d4ee593a668b11feb5dde xmlns="76200ae3-9792-4cd5-8e8b-92297ba56a0d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General Surveys * 239</TermName>
          <TermId xmlns="http://schemas.microsoft.com/office/infopath/2007/PartnerControls">dd965679-567a-4739-87f3-5d0b2bd0fb5b</TermId>
        </TermInfo>
      </Terms>
    </nee10210d87d4ee593a668b11feb5dde>
    <pf497c84604c4d9182a7cb072310c2fe xmlns="76200ae3-9792-4cd5-8e8b-92297ba56a0d">
      <Terms xmlns="http://schemas.microsoft.com/office/infopath/2007/PartnerControls">
        <TermInfo xmlns="http://schemas.microsoft.com/office/infopath/2007/PartnerControls">
          <TermName xmlns="http://schemas.microsoft.com/office/infopath/2007/PartnerControls">Template * 15</TermName>
          <TermId xmlns="http://schemas.microsoft.com/office/infopath/2007/PartnerControls">afe787b5-1f2c-48d8-91f3-57b5b96e540d</TermId>
        </TermInfo>
      </Terms>
    </pf497c84604c4d9182a7cb072310c2fe>
    <grs_Authority xmlns="76200ae3-9792-4cd5-8e8b-92297ba56a0d">N1-355-07-01, Item 11a</grs_Authority>
    <grs_Retain-NoYrs xmlns="76200ae3-9792-4cd5-8e8b-92297ba56a0d">3</grs_Retain-NoYrs>
    <grs_FileCode xmlns="76200ae3-9792-4cd5-8e8b-92297ba56a0d">PUBA - 29(a)</grs_FileCode>
    <docCategory_x002d_txt xmlns="efdec344-e8ef-4650-bb58-cc069c4d74ae">Template </docCategory_x002d_txt>
    <Nara_x0020_Doc_x0020_Type_x0020_Title xmlns="efdec344-e8ef-4650-bb58-cc069c4d74ae">Survey - Routine publicity records for surveys such as scripts and announcements - FO New Releases and web site * 602</Nara_x0020_Doc_x0020_Type_x0020_Title>
    <Nara_x0020_Doc_x0020_Type_x0020_ID_nbr xmlns="efdec344-e8ef-4650-bb58-cc069c4d74ae">602</Nara_x0020_Doc_x0020_Type_x0020_ID_nbr>
    <DFP_x002d_ID xmlns="efdec344-e8ef-4650-bb58-cc069c4d74ae">11420</DFP_x002d_ID>
    <NaraRetentionYear_txt xmlns="efdec344-e8ef-4650-bb58-cc069c4d74ae" xsi:nil="true"/>
    <ExpireDate xmlns="efdec344-e8ef-4650-bb58-cc069c4d74ae" xsi:nil="true"/>
    <LikesCount xmlns="http://schemas.microsoft.com/sharepoint/v3" xsi:nil="true"/>
    <Nara_x0020_SubFunction_txt xmlns="efdec344-e8ef-4650-bb58-cc069c4d74ae">Public Relations</Nara_x0020_SubFunction_txt>
    <j3a747e444af4d8db52bee177bb4bb08 xmlns="efdec344-e8ef-4650-bb58-cc069c4d74ae">
      <Terms xmlns="http://schemas.microsoft.com/office/infopath/2007/PartnerControls"/>
    </j3a747e444af4d8db52bee177bb4bb08>
    <Doc_Type_txt xmlns="acb7431b-019c-47e3-b622-c219ded2f013">Survey - Routine publicity records for surveys such as scripts and announcements - FO New Releases and web site * 602</Doc_Type_txt>
    <Ratings xmlns="http://schemas.microsoft.com/sharepoint/v3" xsi:nil="true"/>
    <j1d7a17283c44351b8861f38368b3f4a xmlns="efdec344-e8ef-4650-bb58-cc069c4d74ae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General Surveys * 239</TermName>
          <TermId xmlns="http://schemas.microsoft.com/office/infopath/2007/PartnerControls">dd965679-567a-4739-87f3-5d0b2bd0fb5b</TermId>
        </TermInfo>
      </Terms>
    </j1d7a17283c44351b8861f38368b3f4a>
    <OU-text xmlns="76200ae3-9792-4cd5-8e8b-92297ba56a0d">OA:PAO</OU-text>
    <Nara_x0020_Function_txt xmlns="efdec344-e8ef-4650-bb58-cc069c4d74ae">Communications</Nara_x0020_Function_txt>
    <FWF xmlns="efdec344-e8ef-4650-bb58-cc069c4d74ae">0</FWF>
    <LikedBy xmlns="http://schemas.microsoft.com/sharepoint/v3">
      <UserInfo>
        <DisplayName/>
        <AccountId xsi:nil="true"/>
        <AccountType/>
      </UserInfo>
    </LikedBy>
    <RatedBy xmlns="http://schemas.microsoft.com/sharepoint/v3">
      <UserInfo>
        <DisplayName/>
        <AccountId xsi:nil="true"/>
        <AccountType/>
      </UserInfo>
    </RatedBy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ECM" ma:contentTypeID="0x01010036FE8E1382BC204298EC5A72A9C62284002277093454755B4CBE2812BD9919FF7D" ma:contentTypeVersion="223" ma:contentTypeDescription="Enterprise Content Management " ma:contentTypeScope="" ma:versionID="eceeb4809ab4cebfef409ae6f178e840">
  <xsd:schema xmlns:xsd="http://www.w3.org/2001/XMLSchema" xmlns:xs="http://www.w3.org/2001/XMLSchema" xmlns:p="http://schemas.microsoft.com/office/2006/metadata/properties" xmlns:ns1="http://schemas.microsoft.com/sharepoint/v3" xmlns:ns2="76200ae3-9792-4cd5-8e8b-92297ba56a0d" xmlns:ns3="efdec344-e8ef-4650-bb58-cc069c4d74ae" xmlns:ns4="acb7431b-019c-47e3-b622-c219ded2f013" targetNamespace="http://schemas.microsoft.com/office/2006/metadata/properties" ma:root="true" ma:fieldsID="8f55f1be8c2cf093982dd83e57faa9d4" ns1:_="" ns2:_="" ns3:_="" ns4:_="">
    <xsd:import namespace="http://schemas.microsoft.com/sharepoint/v3"/>
    <xsd:import namespace="76200ae3-9792-4cd5-8e8b-92297ba56a0d"/>
    <xsd:import namespace="efdec344-e8ef-4650-bb58-cc069c4d74ae"/>
    <xsd:import namespace="acb7431b-019c-47e3-b622-c219ded2f013"/>
    <xsd:element name="properties">
      <xsd:complexType>
        <xsd:sequence>
          <xsd:element name="documentManagement">
            <xsd:complexType>
              <xsd:all>
                <xsd:element ref="ns2:Report_x002f_Memo_x0020_Number" minOccurs="0"/>
                <xsd:element ref="ns2:SurveyGroupBy1" minOccurs="0"/>
                <xsd:element ref="ns2:BB" minOccurs="0"/>
                <xsd:element ref="ns2:BB-Text" minOccurs="0"/>
                <xsd:element ref="ns2:Approver" minOccurs="0"/>
                <xsd:element ref="ns2:Additional_x0020_Authors" minOccurs="0"/>
                <xsd:element ref="ns2:Approver_x0020_Comments" minOccurs="0"/>
                <xsd:element ref="ns2:Issue_x0020_Date" minOccurs="0"/>
                <xsd:element ref="ns2:Expire_x0020_Date" minOccurs="0"/>
                <xsd:element ref="ns2:Pub_URL" minOccurs="0"/>
                <xsd:element ref="ns2:Approval_x0020_Date" minOccurs="0"/>
                <xsd:element ref="ns2:Doc_x0020_Category" minOccurs="0"/>
                <xsd:element ref="ns2:Doc-ID" minOccurs="0"/>
                <xsd:element ref="ns2:Posted_x0020_By" minOccurs="0"/>
                <xsd:element ref="ns2:AddMeta" minOccurs="0"/>
                <xsd:element ref="ns2:Runs" minOccurs="0"/>
                <xsd:element ref="ns2:Doc_x0020_Type" minOccurs="0"/>
                <xsd:element ref="ns2:Doc_x0020_Type1" minOccurs="0"/>
                <xsd:element ref="ns2:Survey" minOccurs="0"/>
                <xsd:element ref="ns2:Doc_x0020_Title" minOccurs="0"/>
                <xsd:element ref="ns1:LikesCount" minOccurs="0"/>
                <xsd:element ref="ns2:PDF1" minOccurs="0"/>
                <xsd:element ref="ns2:NASS_Name" minOccurs="0"/>
                <xsd:element ref="ns2:Doc_x0020_Type_x003a_Retention" minOccurs="0"/>
                <xsd:element ref="ns2:Doc_x0020_Type_x003a_Disposition_x0020_Authority" minOccurs="0"/>
                <xsd:element ref="ns2:AP" minOccurs="0"/>
                <xsd:element ref="ns2:Retain" minOccurs="0"/>
                <xsd:element ref="ns2:ECM_WF_Status" minOccurs="0"/>
                <xsd:element ref="ns2:Review_d" minOccurs="0"/>
                <xsd:element ref="ns2:SFprep2" minOccurs="0"/>
                <xsd:element ref="ns2:TaxCatchAllLabel" minOccurs="0"/>
                <xsd:element ref="ns2:OU1" minOccurs="0"/>
                <xsd:element ref="ns2:Org_x0020_UnitsTaxHTField0" minOccurs="0"/>
                <xsd:element ref="ns3:FWF" minOccurs="0"/>
                <xsd:element ref="ns2:TaxCatchAll" minOccurs="0"/>
                <xsd:element ref="ns2:mde2484b4f47481a86986bfe2d90f834" minOccurs="0"/>
                <xsd:element ref="ns1:RatedBy" minOccurs="0"/>
                <xsd:element ref="ns1:Ratings" minOccurs="0"/>
                <xsd:element ref="ns1:LikedBy" minOccurs="0"/>
                <xsd:element ref="ns2:_dlc_DocId" minOccurs="0"/>
                <xsd:element ref="ns2:_dlc_DocIdUrl" minOccurs="0"/>
                <xsd:element ref="ns2:SurveyTxt" minOccurs="0"/>
                <xsd:element ref="ns2:Doc_x0020_Type_x003a_File_x0020_Code" minOccurs="0"/>
                <xsd:element ref="ns3:j3a747e444af4d8db52bee177bb4bb08" minOccurs="0"/>
                <xsd:element ref="ns2:Doc_x0020_Type_x003a_Disposition" minOccurs="0"/>
                <xsd:element ref="ns3:j1d7a17283c44351b8861f38368b3f4a" minOccurs="0"/>
                <xsd:element ref="ns2:pf497c84604c4d9182a7cb072310c2fe" minOccurs="0"/>
                <xsd:element ref="ns2:nee10210d87d4ee593a668b11feb5dde" minOccurs="0"/>
                <xsd:element ref="ns2:_dlc_DocIdPersistId" minOccurs="0"/>
                <xsd:element ref="ns3:docCategory_x002d_txt" minOccurs="0"/>
                <xsd:element ref="ns2:grs_Authority" minOccurs="0"/>
                <xsd:element ref="ns2:grs_FileCode" minOccurs="0"/>
                <xsd:element ref="ns2:grs_Retain-NoYrs" minOccurs="0"/>
                <xsd:element ref="ns2:OU-text" minOccurs="0"/>
                <xsd:element ref="ns4:Doc_Type_txt" minOccurs="0"/>
                <xsd:element ref="ns3:Nara_x0020_Doc_x0020_Type_x0020_ID_nbr" minOccurs="0"/>
                <xsd:element ref="ns3:Nara_x0020_Doc_x0020_Type_x0020_Title" minOccurs="0"/>
                <xsd:element ref="ns3:Nara_x0020_Function_txt" minOccurs="0"/>
                <xsd:element ref="ns3:Nara_x0020_SubFunction_txt" minOccurs="0"/>
                <xsd:element ref="ns3:DFP_x002d_ID" minOccurs="0"/>
                <xsd:element ref="ns3:NaraRetentionYear_txt" minOccurs="0"/>
                <xsd:element ref="ns3:Expire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LikesCount" ma:index="34" nillable="true" ma:displayName="Number of Likes" ma:internalName="LikesCount">
      <xsd:simpleType>
        <xsd:restriction base="dms:Unknown"/>
      </xsd:simpleType>
    </xsd:element>
    <xsd:element name="RatedBy" ma:index="56" nillable="true" ma:displayName="Rated By" ma:description="Users rated the item." ma:hidden="true" ma:list="UserInfo" ma:internalName="Rat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Ratings" ma:index="57" nillable="true" ma:displayName="User ratings" ma:description="User ratings for the item" ma:hidden="true" ma:internalName="Ratings">
      <xsd:simpleType>
        <xsd:restriction base="dms:Note"/>
      </xsd:simpleType>
    </xsd:element>
    <xsd:element name="LikedBy" ma:index="59" nillable="true" ma:displayName="Liked By" ma:hidden="true" ma:list="UserInfo" ma:internalName="Lik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200ae3-9792-4cd5-8e8b-92297ba56a0d" elementFormDefault="qualified">
    <xsd:import namespace="http://schemas.microsoft.com/office/2006/documentManagement/types"/>
    <xsd:import namespace="http://schemas.microsoft.com/office/infopath/2007/PartnerControls"/>
    <xsd:element name="Report_x002f_Memo_x0020_Number" ma:index="2" nillable="true" ma:displayName="Report/Memo Number" ma:description="Enter the official number associated with this document if there is one." ma:internalName="Report_x002F_Memo_x0020_Number">
      <xsd:simpleType>
        <xsd:restriction base="dms:Text">
          <xsd:maxLength value="255"/>
        </xsd:restriction>
      </xsd:simpleType>
    </xsd:element>
    <xsd:element name="SurveyGroupBy1" ma:index="5" nillable="true" ma:displayName="SurveyGroupBy" ma:description="First Survey Used for NASSdocs By Survey view" ma:internalName="SurveyGroupBy1" ma:readOnly="false">
      <xsd:simpleType>
        <xsd:restriction base="dms:Text">
          <xsd:maxLength value="255"/>
        </xsd:restriction>
      </xsd:simpleType>
    </xsd:element>
    <xsd:element name="BB" ma:index="8" nillable="true" ma:displayName="Announce" ma:default="No" ma:description="Do you wish to post a NASS Announcement for this document?" ma:format="RadioButtons" ma:internalName="BB">
      <xsd:simpleType>
        <xsd:union memberTypes="dms:Text">
          <xsd:simpleType>
            <xsd:restriction base="dms:Choice">
              <xsd:enumeration value="Yes"/>
              <xsd:enumeration value="No"/>
            </xsd:restriction>
          </xsd:simpleType>
        </xsd:union>
      </xsd:simpleType>
    </xsd:element>
    <xsd:element name="BB-Text" ma:index="9" nillable="true" ma:displayName="Announcement-Text" ma:description="Enter text to be included with the document Announcement Board post." ma:internalName="BB_x002d_Text" ma:readOnly="false">
      <xsd:simpleType>
        <xsd:restriction base="dms:Note"/>
      </xsd:simpleType>
    </xsd:element>
    <xsd:element name="Approver" ma:index="10" nillable="true" ma:displayName="Author / Approver" ma:description="Enter the name of the Primary Author / Approver or Contact Person for this document." ma:indexed="true" ma:list="UserInfo" ma:SharePointGroup="0" ma:internalName="Approv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dditional_x0020_Authors" ma:index="11" nillable="true" ma:displayName="Additional Authors" ma:description="Additional people associated with this document." ma:list="UserInfo" ma:SharePointGroup="0" ma:internalName="Additional_x0020_Authors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pprover_x0020_Comments" ma:index="12" nillable="true" ma:displayName="Notes" ma:description="Enter notes for this document that will be available to reviewers and future publishers." ma:internalName="Approver_x0020_Comments" ma:readOnly="false">
      <xsd:simpleType>
        <xsd:restriction base="dms:Note">
          <xsd:maxLength value="255"/>
        </xsd:restriction>
      </xsd:simpleType>
    </xsd:element>
    <xsd:element name="Issue_x0020_Date" ma:index="13" nillable="true" ma:displayName="Issue Date" ma:default="[today]" ma:description="Issue Date of Document" ma:format="DateOnly" ma:indexed="true" ma:internalName="Issue_x0020_Date">
      <xsd:simpleType>
        <xsd:restriction base="dms:DateTime"/>
      </xsd:simpleType>
    </xsd:element>
    <xsd:element name="Expire_x0020_Date" ma:index="15" nillable="true" ma:displayName="NaraRetentionDate" ma:description="Date document expires and will no Longer be available in views." ma:format="DateOnly" ma:internalName="Expire_x0020_Date" ma:readOnly="false">
      <xsd:simpleType>
        <xsd:restriction base="dms:DateTime"/>
      </xsd:simpleType>
    </xsd:element>
    <xsd:element name="Pub_URL" ma:index="23" nillable="true" ma:displayName="Publishment_URL" ma:description="Link to publishing document" ma:format="Hyperlink" ma:internalName="Pub_URL0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Approval_x0020_Date" ma:index="24" nillable="true" ma:displayName="Approval Date" ma:description="Enter the approval date." ma:format="DateOnly" ma:hidden="true" ma:internalName="Approval_x0020_Date" ma:readOnly="false">
      <xsd:simpleType>
        <xsd:restriction base="dms:DateTime"/>
      </xsd:simpleType>
    </xsd:element>
    <xsd:element name="Doc_x0020_Category" ma:index="25" nillable="true" ma:displayName="Doc Category-LU" ma:description="Standard Document Category" ma:hidden="true" ma:list="{07623b6b-f47d-4559-98a9-035ca159761f}" ma:internalName="Doc_x0020_Category" ma:readOnly="false" ma:showField="Title" ma:web="76200ae3-9792-4cd5-8e8b-92297ba56a0d">
      <xsd:simpleType>
        <xsd:restriction base="dms:Lookup"/>
      </xsd:simpleType>
    </xsd:element>
    <xsd:element name="Doc-ID" ma:index="26" nillable="true" ma:displayName="docCenter-ID" ma:decimals="0" ma:description="Key Filter field for ID" ma:indexed="true" ma:internalName="Doc_x002d_ID" ma:percentage="FALSE">
      <xsd:simpleType>
        <xsd:restriction base="dms:Number"/>
      </xsd:simpleType>
    </xsd:element>
    <xsd:element name="Posted_x0020_By" ma:index="27" nillable="true" ma:displayName="Posted By" ma:description="Name of the person who posted this document." ma:indexed="true" ma:list="UserInfo" ma:SharePointGroup="0" ma:internalName="Posted_x0020_By" ma:readOnly="fals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ddMeta" ma:index="28" nillable="true" ma:displayName="ActionStatus" ma:default="Published" ma:format="Dropdown" ma:internalName="AddMeta">
      <xsd:simpleType>
        <xsd:restriction base="dms:Choice">
          <xsd:enumeration value="New"/>
          <xsd:enumeration value="Draft"/>
          <xsd:enumeration value="Run"/>
          <xsd:enumeration value="Metadata"/>
          <xsd:enumeration value="Approve"/>
          <xsd:enumeration value="Publish"/>
          <xsd:enumeration value="Done"/>
          <xsd:enumeration value="PDF"/>
          <xsd:enumeration value="Rejected"/>
          <xsd:enumeration value="Published"/>
        </xsd:restriction>
      </xsd:simpleType>
    </xsd:element>
    <xsd:element name="Runs" ma:index="29" nillable="true" ma:displayName="Runs" ma:decimals="0" ma:default="0" ma:description="Number of times the workflow has been run." ma:internalName="Runs" ma:readOnly="false">
      <xsd:simpleType>
        <xsd:restriction base="dms:Number"/>
      </xsd:simpleType>
    </xsd:element>
    <xsd:element name="Doc_x0020_Type" ma:index="30" nillable="true" ma:displayName="DT-MMD" ma:default="Function:Sub Function:" ma:description="Document Type will be coppied to this column by document center workflow." ma:internalName="Doc_x0020_Type" ma:readOnly="false">
      <xsd:simpleType>
        <xsd:restriction base="dms:Text">
          <xsd:maxLength value="255"/>
        </xsd:restriction>
      </xsd:simpleType>
    </xsd:element>
    <xsd:element name="Doc_x0020_Type1" ma:index="31" nillable="true" ma:displayName="Doc Type" ma:description="Looks up document type in NASS Documents master list to retrieve additional information" ma:list="{f0c4f557-10e0-49ba-9c71-5fa9756bb01e}" ma:internalName="Doc_x0020_Type1" ma:showField="Title" ma:web="76200ae3-9792-4cd5-8e8b-92297ba56a0d">
      <xsd:simpleType>
        <xsd:restriction base="dms:Lookup"/>
      </xsd:simpleType>
    </xsd:element>
    <xsd:element name="Survey" ma:index="32" nillable="true" ma:displayName="Survey-LU" ma:hidden="true" ma:list="{d7621dfe-e8cb-4aac-9b08-0d11b16c0c8f}" ma:internalName="Survey" ma:readOnly="false" ma:showField="Sample_Name" ma:web="76200ae3-9792-4cd5-8e8b-92297ba56a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Doc_x0020_Title" ma:index="33" nillable="true" ma:displayName="Doc Title" ma:description="Click on the Title to Open the Document" ma:format="Hyperlink" ma:internalName="Doc_x0020_Titl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PDF1" ma:index="35" nillable="true" ma:displayName="PDF" ma:default="Do not Convert to a PDF" ma:description="Do you want this document to be converted to a pdf when published to the NASSdocsCenter? (May take up to 45 minutes to complete)." ma:format="Dropdown" ma:internalName="_x0050_DF1" ma:readOnly="false">
      <xsd:simpleType>
        <xsd:restriction base="dms:Choice">
          <xsd:enumeration value="Convert to a PDF"/>
          <xsd:enumeration value="Do not Convert to a PDF"/>
        </xsd:restriction>
      </xsd:simpleType>
    </xsd:element>
    <xsd:element name="NASS_Name" ma:index="36" nillable="true" ma:displayName="NASSdoc_Name" ma:description="File Name across all versions of this document" ma:internalName="NASS_Name">
      <xsd:simpleType>
        <xsd:restriction base="dms:Text">
          <xsd:maxLength value="255"/>
        </xsd:restriction>
      </xsd:simpleType>
    </xsd:element>
    <xsd:element name="Doc_x0020_Type_x003a_Retention" ma:index="38" nillable="true" ma:displayName="Doc Type:Retention" ma:list="{f0c4f557-10e0-49ba-9c71-5fa9756bb01e}" ma:internalName="Doc_x0020_Type_x003A_Retention" ma:readOnly="true" ma:showField="Retention" ma:web="76200ae3-9792-4cd5-8e8b-92297ba56a0d">
      <xsd:simpleType>
        <xsd:restriction base="dms:Lookup"/>
      </xsd:simpleType>
    </xsd:element>
    <xsd:element name="Doc_x0020_Type_x003a_Disposition_x0020_Authority" ma:index="39" nillable="true" ma:displayName="Doc Type:Disposition Authority" ma:list="{f0c4f557-10e0-49ba-9c71-5fa9756bb01e}" ma:internalName="Doc_x0020_Type_x003A_Disposition_x0020_Authority" ma:readOnly="true" ma:showField="Disposition_x0020_Authority" ma:web="76200ae3-9792-4cd5-8e8b-92297ba56a0d">
      <xsd:simpleType>
        <xsd:restriction base="dms:Lookup"/>
      </xsd:simpleType>
    </xsd:element>
    <xsd:element name="AP" ma:index="41" nillable="true" ma:displayName="AppdPublisher" ma:default="No" ma:description="Is the submitter an approved publisher" ma:format="Dropdown" ma:internalName="AP">
      <xsd:simpleType>
        <xsd:union memberTypes="dms:Text">
          <xsd:simpleType>
            <xsd:restriction base="dms:Choice">
              <xsd:enumeration value="Yes"/>
              <xsd:enumeration value="No"/>
            </xsd:restriction>
          </xsd:simpleType>
        </xsd:union>
      </xsd:simpleType>
    </xsd:element>
    <xsd:element name="Retain" ma:index="42" nillable="true" ma:displayName="Retain" ma:default="1" ma:hidden="true" ma:internalName="Retain" ma:readOnly="false" ma:percentage="FALSE">
      <xsd:simpleType>
        <xsd:restriction base="dms:Number">
          <xsd:maxInclusive value="99"/>
          <xsd:minInclusive value="1"/>
        </xsd:restriction>
      </xsd:simpleType>
    </xsd:element>
    <xsd:element name="ECM_WF_Status" ma:index="43" nillable="true" ma:displayName="ECM_WF_Status" ma:default="Ready to Run" ma:description="ECM Work Flow Status" ma:format="Dropdown" ma:hidden="true" ma:internalName="ECM_WF_Status" ma:readOnly="false">
      <xsd:simpleType>
        <xsd:restriction base="dms:Choice">
          <xsd:enumeration value="Ready to Run"/>
          <xsd:enumeration value="Adding Metada"/>
          <xsd:enumeration value="Waiting for Approval"/>
          <xsd:enumeration value="Ready to Publish"/>
          <xsd:enumeration value="Publishing"/>
          <xsd:enumeration value="ECM WF Finished"/>
        </xsd:restriction>
      </xsd:simpleType>
    </xsd:element>
    <xsd:element name="Review_d" ma:index="44" nillable="true" ma:displayName="Review_date" ma:description="Date Field for Review Date" ma:format="DateOnly" ma:internalName="Review_d">
      <xsd:simpleType>
        <xsd:restriction base="dms:DateTime"/>
      </xsd:simpleType>
    </xsd:element>
    <xsd:element name="SFprep2" ma:index="45" nillable="true" ma:displayName="SFprep2" ma:default="Sub Function:" ma:hidden="true" ma:internalName="SFprep2" ma:readOnly="false">
      <xsd:simpleType>
        <xsd:restriction base="dms:Text">
          <xsd:maxLength value="255"/>
        </xsd:restriction>
      </xsd:simpleType>
    </xsd:element>
    <xsd:element name="TaxCatchAllLabel" ma:index="46" nillable="true" ma:displayName="Taxonomy Catch All Column1" ma:hidden="true" ma:list="{a396e965-e87c-4960-a299-8282d564d967}" ma:internalName="TaxCatchAllLabel" ma:readOnly="true" ma:showField="CatchAllDataLabel" ma:web="76200ae3-9792-4cd5-8e8b-92297ba56a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U1" ma:index="48" nillable="true" ma:displayName="OU1" ma:default="Level1:Level2|" ma:description="Text field for extracting Org Unit" ma:hidden="true" ma:internalName="_x004f_U1" ma:readOnly="false">
      <xsd:simpleType>
        <xsd:restriction base="dms:Text">
          <xsd:maxLength value="255"/>
        </xsd:restriction>
      </xsd:simpleType>
    </xsd:element>
    <xsd:element name="Org_x0020_UnitsTaxHTField0" ma:index="49" ma:taxonomy="true" ma:internalName="Org_x0020_UnitsTaxHTField0" ma:taxonomyFieldName="Org_x0020_Units" ma:displayName="Org Unit_mmd" ma:readOnly="false" ma:default="" ma:fieldId="{41e9e565-1901-4472-bc47-4b4615e8baa2}" ma:sspId="a2ddc140-6b57-4eb3-9c5d-9ee8b65b5945" ma:termSetId="4254e028-4f35-46f4-a1dc-ce69310143ea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51" nillable="true" ma:displayName="Taxonomy Catch All Column" ma:hidden="true" ma:list="{a396e965-e87c-4960-a299-8282d564d967}" ma:internalName="TaxCatchAll" ma:showField="CatchAllData" ma:web="76200ae3-9792-4cd5-8e8b-92297ba56a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de2484b4f47481a86986bfe2d90f834" ma:index="53" ma:taxonomy="true" ma:internalName="mde2484b4f47481a86986bfe2d90f834" ma:taxonomyFieldName="Document_x0020_Type" ma:displayName="NARA Document Type" ma:readOnly="false" ma:default="" ma:fieldId="{6de2484b-4f47-481a-8698-6bfe2d90f834}" ma:sspId="a2ddc140-6b57-4eb3-9c5d-9ee8b65b5945" ma:termSetId="466de066-8c16-4da3-9517-f1f61cdf4ac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_dlc_DocId" ma:index="61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62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SurveyTxt" ma:index="63" nillable="true" ma:displayName="SurveyTxt" ma:description="System column that contains text of Survey column value(s)." ma:internalName="SurveyTxt" ma:readOnly="false">
      <xsd:simpleType>
        <xsd:restriction base="dms:Text">
          <xsd:maxLength value="255"/>
        </xsd:restriction>
      </xsd:simpleType>
    </xsd:element>
    <xsd:element name="Doc_x0020_Type_x003a_File_x0020_Code" ma:index="64" nillable="true" ma:displayName="Doc Type:File Code" ma:list="{f0c4f557-10e0-49ba-9c71-5fa9756bb01e}" ma:internalName="Doc_x0020_Type_x003A_File_x0020_Code" ma:readOnly="true" ma:showField="Document_x0020_Code" ma:web="76200ae3-9792-4cd5-8e8b-92297ba56a0d">
      <xsd:simpleType>
        <xsd:restriction base="dms:Lookup"/>
      </xsd:simpleType>
    </xsd:element>
    <xsd:element name="Doc_x0020_Type_x003a_Disposition" ma:index="66" nillable="true" ma:displayName="Doc Type:Disposition" ma:list="{f0c4f557-10e0-49ba-9c71-5fa9756bb01e}" ma:internalName="Doc_x0020_Type_x003A_Disposition" ma:readOnly="true" ma:showField="Disposition" ma:web="76200ae3-9792-4cd5-8e8b-92297ba56a0d">
      <xsd:simpleType>
        <xsd:restriction base="dms:Lookup"/>
      </xsd:simpleType>
    </xsd:element>
    <xsd:element name="pf497c84604c4d9182a7cb072310c2fe" ma:index="68" ma:taxonomy="true" ma:internalName="pf497c84604c4d9182a7cb072310c2fe" ma:taxonomyFieldName="Doc_x0020_Category1" ma:displayName="Doc Category-MMD2" ma:indexed="true" ma:readOnly="false" ma:default="" ma:fieldId="{9f497c84-604c-4d91-82a7-cb072310c2fe}" ma:sspId="a2ddc140-6b57-4eb3-9c5d-9ee8b65b5945" ma:termSetId="1e6cd529-0c1e-43e1-b887-a1ce7f1a120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nee10210d87d4ee593a668b11feb5dde" ma:index="70" nillable="true" ma:taxonomy="true" ma:internalName="nee10210d87d4ee593a668b11feb5dde" ma:taxonomyFieldName="Survey1" ma:displayName="Survey" ma:default="" ma:fieldId="{7ee10210-d87d-4ee5-93a6-68b11feb5dde}" ma:taxonomyMulti="true" ma:sspId="a2ddc140-6b57-4eb3-9c5d-9ee8b65b5945" ma:termSetId="df16009a-ca5c-4dd2-92ed-4b6eacb5abbc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_dlc_DocIdPersistId" ma:index="72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grs_Authority" ma:index="75" nillable="true" ma:displayName="grs_Authority" ma:internalName="grs_Authority">
      <xsd:simpleType>
        <xsd:restriction base="dms:Text">
          <xsd:maxLength value="255"/>
        </xsd:restriction>
      </xsd:simpleType>
    </xsd:element>
    <xsd:element name="grs_FileCode" ma:index="76" nillable="true" ma:displayName="grs_FileCode" ma:internalName="grs_FileCode">
      <xsd:simpleType>
        <xsd:restriction base="dms:Text">
          <xsd:maxLength value="255"/>
        </xsd:restriction>
      </xsd:simpleType>
    </xsd:element>
    <xsd:element name="grs_Retain-NoYrs" ma:index="77" nillable="true" ma:displayName="grs_Retain-NoYrs" ma:decimals="0" ma:internalName="grs_Retain_x002d_NoYrs">
      <xsd:simpleType>
        <xsd:restriction base="dms:Number">
          <xsd:maxInclusive value="99"/>
          <xsd:minInclusive value="1"/>
        </xsd:restriction>
      </xsd:simpleType>
    </xsd:element>
    <xsd:element name="OU-text" ma:index="78" nillable="true" ma:displayName="OU-text" ma:description="Org Unit text column" ma:internalName="OU_x002d_text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dec344-e8ef-4650-bb58-cc069c4d74ae" elementFormDefault="qualified">
    <xsd:import namespace="http://schemas.microsoft.com/office/2006/documentManagement/types"/>
    <xsd:import namespace="http://schemas.microsoft.com/office/infopath/2007/PartnerControls"/>
    <xsd:element name="FWF" ma:index="50" nillable="true" ma:displayName="FWF" ma:decimals="0" ma:default="0" ma:description="FWF" ma:hidden="true" ma:internalName="FWF" ma:readOnly="false" ma:percentage="FALSE">
      <xsd:simpleType>
        <xsd:restriction base="dms:Number"/>
      </xsd:simpleType>
    </xsd:element>
    <xsd:element name="j3a747e444af4d8db52bee177bb4bb08" ma:index="65" nillable="true" ma:taxonomy="true" ma:internalName="j3a747e444af4d8db52bee177bb4bb08" ma:taxonomyFieldName="Doc_x0020_Category0" ma:displayName="Doc Category-MMD" ma:readOnly="false" ma:default="" ma:fieldId="{33a747e4-44af-4d8d-b52b-ee177bb4bb08}" ma:sspId="a2ddc140-6b57-4eb3-9c5d-9ee8b65b5945" ma:termSetId="1e6cd529-0c1e-43e1-b887-a1ce7f1a120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j1d7a17283c44351b8861f38368b3f4a" ma:index="67" nillable="true" ma:taxonomy="true" ma:internalName="j1d7a17283c44351b8861f38368b3f4a" ma:taxonomyFieldName="Survey0" ma:displayName="Survey-MMD" ma:readOnly="false" ma:default="" ma:fieldId="{31d7a172-83c4-4351-b886-1f38368b3f4a}" ma:taxonomyMulti="true" ma:sspId="a2ddc140-6b57-4eb3-9c5d-9ee8b65b5945" ma:termSetId="df16009a-ca5c-4dd2-92ed-4b6eacb5abbc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ocCategory_x002d_txt" ma:index="73" nillable="true" ma:displayName="docCategoryTxt" ma:description="Text version of Doc Category" ma:internalName="docCategory_x002d_txt">
      <xsd:simpleType>
        <xsd:restriction base="dms:Text">
          <xsd:maxLength value="255"/>
        </xsd:restriction>
      </xsd:simpleType>
    </xsd:element>
    <xsd:element name="Nara_x0020_Doc_x0020_Type_x0020_ID_nbr" ma:index="81" nillable="true" ma:displayName="Nara Doc Type ID_nbr" ma:decimals="0" ma:internalName="Nara_x0020_Doc_x0020_Type_x0020_ID_nbr">
      <xsd:simpleType>
        <xsd:restriction base="dms:Number"/>
      </xsd:simpleType>
    </xsd:element>
    <xsd:element name="Nara_x0020_Doc_x0020_Type_x0020_Title" ma:index="82" nillable="true" ma:displayName="Nara Doc Type Title" ma:internalName="Nara_x0020_Doc_x0020_Type_x0020_Title">
      <xsd:simpleType>
        <xsd:restriction base="dms:Text">
          <xsd:maxLength value="255"/>
        </xsd:restriction>
      </xsd:simpleType>
    </xsd:element>
    <xsd:element name="Nara_x0020_Function_txt" ma:index="83" nillable="true" ma:displayName="Nara Function_txt" ma:internalName="Nara_x0020_Function_txt">
      <xsd:simpleType>
        <xsd:restriction base="dms:Text">
          <xsd:maxLength value="255"/>
        </xsd:restriction>
      </xsd:simpleType>
    </xsd:element>
    <xsd:element name="Nara_x0020_SubFunction_txt" ma:index="84" nillable="true" ma:displayName="Nara SubFunction_txt" ma:internalName="Nara_x0020_SubFunction_txt">
      <xsd:simpleType>
        <xsd:restriction base="dms:Text">
          <xsd:maxLength value="255"/>
        </xsd:restriction>
      </xsd:simpleType>
    </xsd:element>
    <xsd:element name="DFP_x002d_ID" ma:index="85" nillable="true" ma:displayName="DFP-ID" ma:decimals="0" ma:internalName="DFP_x002d_ID">
      <xsd:simpleType>
        <xsd:restriction base="dms:Number"/>
      </xsd:simpleType>
    </xsd:element>
    <xsd:element name="NaraRetentionYear_txt" ma:index="86" nillable="true" ma:displayName="NaraRetentionYear_txt" ma:internalName="NaraRetentionYear_txt">
      <xsd:simpleType>
        <xsd:restriction base="dms:Text">
          <xsd:maxLength value="255"/>
        </xsd:restriction>
      </xsd:simpleType>
    </xsd:element>
    <xsd:element name="ExpireDate" ma:index="88" nillable="true" ma:displayName="ExpireDate" ma:format="DateOnly" ma:internalName="Expire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b7431b-019c-47e3-b622-c219ded2f013" elementFormDefault="qualified">
    <xsd:import namespace="http://schemas.microsoft.com/office/2006/documentManagement/types"/>
    <xsd:import namespace="http://schemas.microsoft.com/office/infopath/2007/PartnerControls"/>
    <xsd:element name="Doc_Type_txt" ma:index="79" nillable="true" ma:displayName="docTypeTxt" ma:internalName="Doc_Type_tx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54" ma:displayName="Content Type"/>
        <xsd:element ref="dc:title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64F526E6-B63D-4E9C-8801-7C4710D792E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7FC2E33-A915-4A3A-9F44-D860E7A61A43}">
  <ds:schemaRefs>
    <ds:schemaRef ds:uri="http://schemas.microsoft.com/office/2006/metadata/properties"/>
    <ds:schemaRef ds:uri="http://schemas.microsoft.com/office/infopath/2007/PartnerControls"/>
    <ds:schemaRef ds:uri="76200ae3-9792-4cd5-8e8b-92297ba56a0d"/>
    <ds:schemaRef ds:uri="efdec344-e8ef-4650-bb58-cc069c4d74ae"/>
    <ds:schemaRef ds:uri="http://schemas.microsoft.com/sharepoint/v3"/>
    <ds:schemaRef ds:uri="acb7431b-019c-47e3-b622-c219ded2f013"/>
  </ds:schemaRefs>
</ds:datastoreItem>
</file>

<file path=customXml/itemProps3.xml><?xml version="1.0" encoding="utf-8"?>
<ds:datastoreItem xmlns:ds="http://schemas.openxmlformats.org/officeDocument/2006/customXml" ds:itemID="{77B27EC5-F577-4DD0-AAC9-33BDD9D369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6200ae3-9792-4cd5-8e8b-92297ba56a0d"/>
    <ds:schemaRef ds:uri="efdec344-e8ef-4650-bb58-cc069c4d74ae"/>
    <ds:schemaRef ds:uri="acb7431b-019c-47e3-b622-c219ded2f0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41BBF4B4-5F4F-40C9-9CA3-A9BB21A7135F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7303</TotalTime>
  <Words>1754</Words>
  <Application>Microsoft Office PowerPoint</Application>
  <PresentationFormat>Widescreen</PresentationFormat>
  <Paragraphs>219</Paragraphs>
  <Slides>23</Slides>
  <Notes>1</Notes>
  <HiddenSlides>0</HiddenSlides>
  <MMClips>23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Times New Roman</vt:lpstr>
      <vt:lpstr>Office Theme</vt:lpstr>
      <vt:lpstr>Document</vt:lpstr>
      <vt:lpstr>Worksheet</vt:lpstr>
      <vt:lpstr>Sampling and Estimation for Multipurpose Surveys</vt:lpstr>
      <vt:lpstr>Outline</vt:lpstr>
      <vt:lpstr>Notation</vt:lpstr>
      <vt:lpstr>Motivation on samples for multi-commodity farms</vt:lpstr>
      <vt:lpstr>Poisson sampling</vt:lpstr>
      <vt:lpstr>MPPS sampling</vt:lpstr>
      <vt:lpstr>MPPS sampling (cont.)</vt:lpstr>
      <vt:lpstr>MPPS sampling (cont.)</vt:lpstr>
      <vt:lpstr>Pros &amp; cons of MPPS sampling</vt:lpstr>
      <vt:lpstr>Alternative approaches</vt:lpstr>
      <vt:lpstr>Inclusion Probabilities in a Dual-Frames Setting</vt:lpstr>
      <vt:lpstr>MPPS estimates and variance estimator</vt:lpstr>
      <vt:lpstr>Delete-A-Group Jackknife (DAGJK) method</vt:lpstr>
      <vt:lpstr>Variance for a Multiple-Frames Setting</vt:lpstr>
      <vt:lpstr>Data simulation study</vt:lpstr>
      <vt:lpstr>Sample and population information on commodities</vt:lpstr>
      <vt:lpstr>Sample size for different commodities</vt:lpstr>
      <vt:lpstr>MPPS vs PPS Inclusion Probability</vt:lpstr>
      <vt:lpstr>The ranges of the proportions of sample sizes for R=10,000</vt:lpstr>
      <vt:lpstr>Distribution of point estimates vs true Y_k, R=10,000</vt:lpstr>
      <vt:lpstr>Variance comparison among theoretical, MPPS, and DAGJF</vt:lpstr>
      <vt:lpstr>What we learn from this study</vt:lpstr>
      <vt:lpstr>Thank you for your interest 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of model-based estimates in support of the USDA NASS crops county estimates program</dc:title>
  <dc:creator>Cruze, Nathan - REE-NASS, Washington, DC</dc:creator>
  <cp:lastModifiedBy>Cheng, Yang - REE-NASS, Washington, DC</cp:lastModifiedBy>
  <cp:revision>207</cp:revision>
  <dcterms:created xsi:type="dcterms:W3CDTF">2021-04-13T00:03:58Z</dcterms:created>
  <dcterms:modified xsi:type="dcterms:W3CDTF">2021-10-27T22:34:33Z</dcterms:modified>
</cp:coreProperties>
</file>